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69" r:id="rId2"/>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2" autoAdjust="0"/>
  </p:normalViewPr>
  <p:slideViewPr>
    <p:cSldViewPr>
      <p:cViewPr>
        <p:scale>
          <a:sx n="80" d="100"/>
          <a:sy n="80" d="100"/>
        </p:scale>
        <p:origin x="-1086"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FBC0D4-8042-471A-9470-6EA60044BF91}" type="datetimeFigureOut">
              <a:rPr lang="ru-RU" smtClean="0"/>
              <a:pPr/>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417CE0-DF01-4A0E-BC5B-EC6160CD56A1}"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BC0D4-8042-471A-9470-6EA60044BF91}" type="datetimeFigureOut">
              <a:rPr lang="ru-RU" smtClean="0"/>
              <a:pPr/>
              <a:t>28.03.2021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17CE0-DF01-4A0E-BC5B-EC6160CD56A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k.wikipedia.org/w/index.php?title=%D0%94%D0%BE%D0%BC%D0%B1%D0%B0%D1%83%D1%8B%D0%BB&amp;action=edit&amp;redlink=1" TargetMode="External"/><Relationship Id="rId2" Type="http://schemas.openxmlformats.org/officeDocument/2006/relationships/hyperlink" Target="https://kk.wikipedia.org/wiki/%D0%98%D1%81%D0%BB%D0%B0%D0%BC_%D0%94%D1%96%D0%BD%D1%96"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noAutofit/>
          </a:bodyPr>
          <a:lstStyle/>
          <a:p>
            <a:r>
              <a:rPr lang="kk-KZ" sz="2400" b="1" dirty="0" smtClean="0">
                <a:latin typeface="Times New Roman" pitchFamily="18" charset="0"/>
                <a:cs typeface="Times New Roman" pitchFamily="18" charset="0"/>
              </a:rPr>
              <a:t>«Ақмешіт ауылының жалпы орта білім беретін мектебі» КММ</a:t>
            </a:r>
            <a:br>
              <a:rPr lang="kk-KZ" sz="2400" b="1" dirty="0" smtClean="0">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
            </a:r>
            <a:br>
              <a:rPr lang="kk-KZ" sz="2400" b="1" dirty="0" smtClean="0">
                <a:solidFill>
                  <a:srgbClr val="002060"/>
                </a:solidFill>
                <a:latin typeface="Times New Roman" pitchFamily="18" charset="0"/>
                <a:cs typeface="Times New Roman" pitchFamily="18" charset="0"/>
              </a:rPr>
            </a:br>
            <a:r>
              <a:rPr lang="kk-KZ" sz="2400" b="1" dirty="0">
                <a:solidFill>
                  <a:srgbClr val="002060"/>
                </a:solidFill>
                <a:latin typeface="Times New Roman" pitchFamily="18" charset="0"/>
                <a:cs typeface="Times New Roman" pitchFamily="18" charset="0"/>
              </a:rPr>
              <a:t>«Қазақстан балалары –көктем </a:t>
            </a:r>
            <a:r>
              <a:rPr lang="kk-KZ" sz="2400" b="1" dirty="0" smtClean="0">
                <a:solidFill>
                  <a:srgbClr val="002060"/>
                </a:solidFill>
                <a:latin typeface="Times New Roman" pitchFamily="18" charset="0"/>
                <a:cs typeface="Times New Roman" pitchFamily="18" charset="0"/>
              </a:rPr>
              <a:t>шақырады !»  көктемдегі каникул кезінде оқушылармен өткізілген </a:t>
            </a:r>
            <a:br>
              <a:rPr lang="kk-KZ" sz="2400" b="1" dirty="0" smtClean="0">
                <a:solidFill>
                  <a:srgbClr val="002060"/>
                </a:solidFill>
                <a:latin typeface="Times New Roman" pitchFamily="18" charset="0"/>
                <a:cs typeface="Times New Roman" pitchFamily="18" charset="0"/>
              </a:rPr>
            </a:br>
            <a:r>
              <a:rPr lang="kk-KZ" sz="2400" b="1" dirty="0">
                <a:solidFill>
                  <a:srgbClr val="002060"/>
                </a:solidFill>
                <a:latin typeface="Times New Roman" pitchFamily="18" charset="0"/>
                <a:cs typeface="Times New Roman" pitchFamily="18" charset="0"/>
              </a:rPr>
              <a:t/>
            </a:r>
            <a:br>
              <a:rPr lang="kk-KZ" sz="2400" b="1" dirty="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«Мұражай-тарихы күні»</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Тақырыбы: Орталық Қазақстанның 10 киелі орны»</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/онлайн-саяхат/</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Дайындаған: 5 сынып жетекшісі Ахмедина А.Г</a:t>
            </a:r>
            <a:r>
              <a:rPr lang="kk-KZ"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36838170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Мейрам\Documents\Новая папка (2)\77.jpg"/>
          <p:cNvPicPr/>
          <p:nvPr/>
        </p:nvPicPr>
        <p:blipFill>
          <a:blip r:embed="rId2"/>
          <a:srcRect/>
          <a:stretch>
            <a:fillRect/>
          </a:stretch>
        </p:blipFill>
        <p:spPr bwMode="auto">
          <a:xfrm>
            <a:off x="1142976" y="357167"/>
            <a:ext cx="2571768" cy="1785950"/>
          </a:xfrm>
          <a:prstGeom prst="rect">
            <a:avLst/>
          </a:prstGeom>
          <a:noFill/>
          <a:ln w="9525">
            <a:noFill/>
            <a:miter lim="800000"/>
            <a:headEnd/>
            <a:tailEnd/>
          </a:ln>
        </p:spPr>
      </p:pic>
      <p:sp>
        <p:nvSpPr>
          <p:cNvPr id="3" name="Заголовок 2"/>
          <p:cNvSpPr>
            <a:spLocks noGrp="1"/>
          </p:cNvSpPr>
          <p:nvPr>
            <p:ph type="title"/>
          </p:nvPr>
        </p:nvSpPr>
        <p:spPr>
          <a:xfrm>
            <a:off x="3643306" y="857232"/>
            <a:ext cx="5043494" cy="1143000"/>
          </a:xfrm>
        </p:spPr>
        <p:txBody>
          <a:bodyPr>
            <a:normAutofit fontScale="90000"/>
          </a:bodyPr>
          <a:lstStyle/>
          <a:p>
            <a:r>
              <a:rPr lang="ru-RU" sz="3600" b="1" dirty="0" smtClean="0">
                <a:solidFill>
                  <a:srgbClr val="00B050"/>
                </a:solidFill>
                <a:latin typeface="Times New Roman" pitchFamily="18" charset="0"/>
                <a:cs typeface="Times New Roman" pitchFamily="18" charset="0"/>
              </a:rPr>
              <a:t>АЛАША ХАННЫҢ КЕСЕНЕСІ</a:t>
            </a:r>
            <a:r>
              <a:rPr lang="ru-RU" dirty="0" smtClean="0"/>
              <a:t/>
            </a:r>
            <a:br>
              <a:rPr lang="ru-RU" dirty="0" smtClean="0"/>
            </a:br>
            <a:endParaRPr lang="ru-RU" dirty="0"/>
          </a:p>
        </p:txBody>
      </p:sp>
      <p:sp>
        <p:nvSpPr>
          <p:cNvPr id="4" name="Содержимое 3"/>
          <p:cNvSpPr>
            <a:spLocks noGrp="1"/>
          </p:cNvSpPr>
          <p:nvPr>
            <p:ph idx="1"/>
          </p:nvPr>
        </p:nvSpPr>
        <p:spPr>
          <a:xfrm>
            <a:off x="857224" y="2071678"/>
            <a:ext cx="7500990" cy="4054485"/>
          </a:xfrm>
        </p:spPr>
        <p:txBody>
          <a:bodyPr>
            <a:normAutofit fontScale="25000" lnSpcReduction="20000"/>
          </a:bodyPr>
          <a:lstStyle/>
          <a:p>
            <a:endParaRPr lang="ru-RU" dirty="0" smtClean="0"/>
          </a:p>
          <a:p>
            <a:endParaRPr lang="ru-RU" dirty="0" smtClean="0"/>
          </a:p>
          <a:p>
            <a:endParaRPr lang="ru-RU" dirty="0" smtClean="0"/>
          </a:p>
          <a:p>
            <a:r>
              <a:rPr lang="ru-RU" sz="4800" b="1" i="1" dirty="0" err="1" smtClean="0">
                <a:latin typeface="Times New Roman" pitchFamily="18" charset="0"/>
                <a:cs typeface="Times New Roman" pitchFamily="18" charset="0"/>
              </a:rPr>
              <a:t>Бұл</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мазарды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ұсталар</a:t>
            </a:r>
            <a:r>
              <a:rPr lang="ru-RU" sz="4800" b="1" i="1" dirty="0" smtClean="0">
                <a:latin typeface="Times New Roman" pitchFamily="18" charset="0"/>
                <a:cs typeface="Times New Roman" pitchFamily="18" charset="0"/>
              </a:rPr>
              <a:t> ХІ-ХІІ </a:t>
            </a:r>
            <a:r>
              <a:rPr lang="ru-RU" sz="4800" b="1" i="1" dirty="0" err="1" smtClean="0">
                <a:latin typeface="Times New Roman" pitchFamily="18" charset="0"/>
                <a:cs typeface="Times New Roman" pitchFamily="18" charset="0"/>
              </a:rPr>
              <a:t>ғасырларда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ханға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арнап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тұрғызыпты</a:t>
            </a:r>
            <a:r>
              <a:rPr lang="kk-KZ" sz="4800" b="1" i="1" dirty="0" smtClean="0">
                <a:latin typeface="Times New Roman" pitchFamily="18" charset="0"/>
                <a:cs typeface="Times New Roman" pitchFamily="18" charset="0"/>
              </a:rPr>
              <a:t> - </a:t>
            </a:r>
            <a:r>
              <a:rPr lang="ru-RU" sz="4800" b="1" i="1" dirty="0" smtClean="0">
                <a:latin typeface="Times New Roman" pitchFamily="18" charset="0"/>
                <a:cs typeface="Times New Roman" pitchFamily="18" charset="0"/>
              </a:rPr>
              <a:t>мыс. </a:t>
            </a:r>
            <a:r>
              <a:rPr lang="ru-RU" sz="4800" b="1" i="1" dirty="0" err="1" smtClean="0">
                <a:latin typeface="Times New Roman" pitchFamily="18" charset="0"/>
                <a:cs typeface="Times New Roman" pitchFamily="18" charset="0"/>
              </a:rPr>
              <a:t>Оның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есімі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қазақ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халқының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үш</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жүзінің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пайда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болуымен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тікелей</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байланысты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Қазақстандағы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атақты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мазарларының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бірі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Қаракеңгір</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өзенінің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сағасында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Қарағанды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облысының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Ұлытау</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ауданында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Малшыбай</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ауылының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жақын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маңында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орналасқан</a:t>
            </a:r>
            <a:r>
              <a:rPr lang="ru-RU" sz="4800" b="1" i="1" dirty="0" smtClean="0">
                <a:latin typeface="Times New Roman" pitchFamily="18" charset="0"/>
                <a:cs typeface="Times New Roman" pitchFamily="18" charset="0"/>
              </a:rPr>
              <a:t>.</a:t>
            </a:r>
          </a:p>
          <a:p>
            <a:r>
              <a:rPr lang="kk-KZ" sz="4800" b="1" i="1" dirty="0" smtClean="0">
                <a:latin typeface="Times New Roman" pitchFamily="18" charset="0"/>
                <a:cs typeface="Times New Roman" pitchFamily="18" charset="0"/>
              </a:rPr>
              <a:t>Қазақ халқының этногенезін зерттесек, ІХ ғасырдың бірінші жартысы мен Х ғасыр көлемінде бүгінгі Қазақстан аумағын мекендеген көшпелі халық өздерін Алаш деп атаған. </a:t>
            </a:r>
            <a:r>
              <a:rPr lang="ru-RU" sz="4800" b="1" i="1" dirty="0" err="1" smtClean="0">
                <a:latin typeface="Times New Roman" pitchFamily="18" charset="0"/>
                <a:cs typeface="Times New Roman" pitchFamily="18" charset="0"/>
              </a:rPr>
              <a:t>Алаша</a:t>
            </a:r>
            <a:r>
              <a:rPr lang="ru-RU" sz="4800" b="1" i="1" dirty="0" smtClean="0">
                <a:latin typeface="Times New Roman" pitchFamily="18" charset="0"/>
                <a:cs typeface="Times New Roman" pitchFamily="18" charset="0"/>
              </a:rPr>
              <a:t> хан, </a:t>
            </a:r>
            <a:r>
              <a:rPr lang="ru-RU" sz="4800" b="1" i="1" dirty="0" err="1" smtClean="0">
                <a:latin typeface="Times New Roman" pitchFamily="18" charset="0"/>
                <a:cs typeface="Times New Roman" pitchFamily="18" charset="0"/>
              </a:rPr>
              <a:t>аңыз</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бойынша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далада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көшіп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жүрген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негізгі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рулардың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басын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қосып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Сарыарқада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мемлекеттіліктің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негізін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қалаушы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болған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Қазақтың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ауыз</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әдебиетінде</a:t>
            </a:r>
            <a:r>
              <a:rPr lang="ru-RU" sz="4800" b="1" i="1" dirty="0" smtClean="0">
                <a:latin typeface="Times New Roman" pitchFamily="18" charset="0"/>
                <a:cs typeface="Times New Roman" pitchFamily="18" charset="0"/>
              </a:rPr>
              <a:t> оны дана </a:t>
            </a:r>
            <a:r>
              <a:rPr lang="ru-RU" sz="4800" b="1" i="1" dirty="0" err="1" smtClean="0">
                <a:latin typeface="Times New Roman" pitchFamily="18" charset="0"/>
                <a:cs typeface="Times New Roman" pitchFamily="18" charset="0"/>
              </a:rPr>
              <a:t>билеуші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қайсар</a:t>
            </a:r>
            <a:r>
              <a:rPr lang="ru-RU" sz="4800" b="1" i="1" dirty="0" smtClean="0">
                <a:latin typeface="Times New Roman" pitchFamily="18" charset="0"/>
                <a:cs typeface="Times New Roman" pitchFamily="18" charset="0"/>
              </a:rPr>
              <a:t> батыр, </a:t>
            </a:r>
            <a:r>
              <a:rPr lang="ru-RU" sz="4800" b="1" i="1" dirty="0" err="1" smtClean="0">
                <a:latin typeface="Times New Roman" pitchFamily="18" charset="0"/>
                <a:cs typeface="Times New Roman" pitchFamily="18" charset="0"/>
              </a:rPr>
              <a:t>әділ</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би</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көреген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саясаткер</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ретінде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сипаттайды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Ұлттық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санада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Алаша</a:t>
            </a:r>
            <a:r>
              <a:rPr lang="ru-RU" sz="4800" b="1" i="1" dirty="0" smtClean="0">
                <a:latin typeface="Times New Roman" pitchFamily="18" charset="0"/>
                <a:cs typeface="Times New Roman" pitchFamily="18" charset="0"/>
              </a:rPr>
              <a:t> хан </a:t>
            </a:r>
            <a:r>
              <a:rPr lang="ru-RU" sz="4800" b="1" i="1" dirty="0" err="1" smtClean="0">
                <a:latin typeface="Times New Roman" pitchFamily="18" charset="0"/>
                <a:cs typeface="Times New Roman" pitchFamily="18" charset="0"/>
              </a:rPr>
              <a:t>бейнесі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ерекше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рольге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ие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Көшпенділер</a:t>
            </a:r>
            <a:r>
              <a:rPr lang="ru-RU" sz="4800" b="1" i="1" dirty="0" smtClean="0">
                <a:latin typeface="Times New Roman" pitchFamily="18" charset="0"/>
                <a:cs typeface="Times New Roman" pitchFamily="18" charset="0"/>
              </a:rPr>
              <a:t> оны </a:t>
            </a:r>
            <a:r>
              <a:rPr lang="ru-RU" sz="4800" b="1" i="1" dirty="0" err="1" smtClean="0">
                <a:latin typeface="Times New Roman" pitchFamily="18" charset="0"/>
                <a:cs typeface="Times New Roman" pitchFamily="18" charset="0"/>
              </a:rPr>
              <a:t>ортақ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бабамыз</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есептейді</a:t>
            </a:r>
            <a:r>
              <a:rPr lang="ru-RU" sz="4800" b="1" i="1" dirty="0" smtClean="0">
                <a:latin typeface="Times New Roman" pitchFamily="18" charset="0"/>
                <a:cs typeface="Times New Roman" pitchFamily="18" charset="0"/>
              </a:rPr>
              <a:t>.</a:t>
            </a:r>
          </a:p>
          <a:p>
            <a:r>
              <a:rPr lang="ru-RU" sz="4800" b="1" i="1" dirty="0" err="1" smtClean="0">
                <a:latin typeface="Times New Roman" pitchFamily="18" charset="0"/>
                <a:cs typeface="Times New Roman" pitchFamily="18" charset="0"/>
              </a:rPr>
              <a:t>Рашид</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әд-Дин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және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Әбілғазы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ханның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тұрған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өлкесі</a:t>
            </a:r>
            <a:r>
              <a:rPr lang="ru-RU" sz="4800" b="1" i="1" dirty="0" smtClean="0">
                <a:latin typeface="Times New Roman" pitchFamily="18" charset="0"/>
                <a:cs typeface="Times New Roman" pitchFamily="18" charset="0"/>
              </a:rPr>
              <a:t> – </a:t>
            </a:r>
            <a:r>
              <a:rPr lang="ru-RU" sz="4800" b="1" i="1" dirty="0" err="1" smtClean="0">
                <a:latin typeface="Times New Roman" pitchFamily="18" charset="0"/>
                <a:cs typeface="Times New Roman" pitchFamily="18" charset="0"/>
              </a:rPr>
              <a:t>Дешті-Қыпшақтың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орталық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бөлігі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жазған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Шоқан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Уәлиханов</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жазып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ауыз</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әдебиетінің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эпостарында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Тұран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даласының</a:t>
            </a:r>
            <a:r>
              <a:rPr lang="ru-RU" sz="4800" b="1" i="1" dirty="0" smtClean="0">
                <a:latin typeface="Times New Roman" pitchFamily="18" charset="0"/>
                <a:cs typeface="Times New Roman" pitchFamily="18" charset="0"/>
              </a:rPr>
              <a:t> ханы </a:t>
            </a:r>
            <a:r>
              <a:rPr lang="ru-RU" sz="4800" b="1" i="1" dirty="0" err="1" smtClean="0">
                <a:latin typeface="Times New Roman" pitchFamily="18" charset="0"/>
                <a:cs typeface="Times New Roman" pitchFamily="18" charset="0"/>
              </a:rPr>
              <a:t>Арыстан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ұлды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болыпты-мыс</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Бірақ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туған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сәбидің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денесі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алапесті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болыпты</a:t>
            </a:r>
            <a:r>
              <a:rPr lang="ru-RU" sz="4800" b="1" i="1" dirty="0" smtClean="0">
                <a:latin typeface="Times New Roman" pitchFamily="18" charset="0"/>
                <a:cs typeface="Times New Roman" pitchFamily="18" charset="0"/>
              </a:rPr>
              <a:t>. Хан </a:t>
            </a:r>
            <a:r>
              <a:rPr lang="ru-RU" sz="4800" b="1" i="1" dirty="0" err="1" smtClean="0">
                <a:latin typeface="Times New Roman" pitchFamily="18" charset="0"/>
                <a:cs typeface="Times New Roman" pitchFamily="18" charset="0"/>
              </a:rPr>
              <a:t>өз</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ұлын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жақтырмаған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көрінеді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Сөйтіп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қасына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бірнеше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нөкерін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ертіп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далаға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алысқа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жөнелтеді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Денесі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түгелдей</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алапес</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болғасын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баланы</a:t>
            </a:r>
            <a:r>
              <a:rPr lang="ru-RU" sz="4800" b="1" i="1" dirty="0" smtClean="0">
                <a:latin typeface="Times New Roman" pitchFamily="18" charset="0"/>
                <a:cs typeface="Times New Roman" pitchFamily="18" charset="0"/>
              </a:rPr>
              <a:t> да </a:t>
            </a:r>
            <a:r>
              <a:rPr lang="ru-RU" sz="4800" b="1" i="1" dirty="0" err="1" smtClean="0">
                <a:latin typeface="Times New Roman" pitchFamily="18" charset="0"/>
                <a:cs typeface="Times New Roman" pitchFamily="18" charset="0"/>
              </a:rPr>
              <a:t>Алаша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атап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кетіпті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Сыртта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жүрген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есейген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кезінде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алғырлығымен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табандылығымен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елдің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көзіне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түседі</a:t>
            </a:r>
            <a:r>
              <a:rPr lang="ru-RU" sz="4800" b="1" i="1" dirty="0" smtClean="0">
                <a:latin typeface="Times New Roman" pitchFamily="18" charset="0"/>
                <a:cs typeface="Times New Roman" pitchFamily="18" charset="0"/>
              </a:rPr>
              <a:t>. Аз </a:t>
            </a:r>
            <a:r>
              <a:rPr lang="ru-RU" sz="4800" b="1" i="1" dirty="0" err="1" smtClean="0">
                <a:latin typeface="Times New Roman" pitchFamily="18" charset="0"/>
                <a:cs typeface="Times New Roman" pitchFamily="18" charset="0"/>
              </a:rPr>
              <a:t>уақыт</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ішінде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Алашаның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жанына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көптеген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көшпелі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тайпалар</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біріге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бастапты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Олардың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арасында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үлкен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беделге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ие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болған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Алашаны</a:t>
            </a:r>
            <a:r>
              <a:rPr lang="ru-RU" sz="4800" b="1" i="1" dirty="0" smtClean="0">
                <a:latin typeface="Times New Roman" pitchFamily="18" charset="0"/>
                <a:cs typeface="Times New Roman" pitchFamily="18" charset="0"/>
              </a:rPr>
              <a:t> хан </a:t>
            </a:r>
            <a:r>
              <a:rPr lang="ru-RU" sz="4800" b="1" i="1" dirty="0" err="1" smtClean="0">
                <a:latin typeface="Times New Roman" pitchFamily="18" charset="0"/>
                <a:cs typeface="Times New Roman" pitchFamily="18" charset="0"/>
              </a:rPr>
              <a:t>сайлап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киізге</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отырғызыпты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деректер</a:t>
            </a:r>
            <a:r>
              <a:rPr lang="ru-RU" sz="4800" b="1" i="1" dirty="0" smtClean="0">
                <a:latin typeface="Times New Roman" pitchFamily="18" charset="0"/>
                <a:cs typeface="Times New Roman" pitchFamily="18" charset="0"/>
              </a:rPr>
              <a:t> бар. </a:t>
            </a:r>
            <a:r>
              <a:rPr lang="ru-RU" sz="4800" b="1" i="1" dirty="0" err="1" smtClean="0">
                <a:latin typeface="Times New Roman" pitchFamily="18" charset="0"/>
                <a:cs typeface="Times New Roman" pitchFamily="18" charset="0"/>
              </a:rPr>
              <a:t>Көшпенді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түркілердің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басын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қосып</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даладағы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алғашқы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мемлекет</a:t>
            </a:r>
            <a:r>
              <a:rPr lang="ru-RU" sz="4800" b="1" i="1" dirty="0" smtClean="0">
                <a:latin typeface="Times New Roman" pitchFamily="18" charset="0"/>
                <a:cs typeface="Times New Roman" pitchFamily="18" charset="0"/>
              </a:rPr>
              <a:t> – «</a:t>
            </a:r>
            <a:r>
              <a:rPr lang="ru-RU" sz="4800" b="1" i="1" dirty="0" err="1" smtClean="0">
                <a:latin typeface="Times New Roman" pitchFamily="18" charset="0"/>
                <a:cs typeface="Times New Roman" pitchFamily="18" charset="0"/>
              </a:rPr>
              <a:t>Алашты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құрған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сол</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данагөй</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алапес</a:t>
            </a:r>
            <a:r>
              <a:rPr lang="ru-RU" sz="4800" b="1" i="1" dirty="0" smtClean="0">
                <a:latin typeface="Times New Roman" pitchFamily="18" charset="0"/>
                <a:cs typeface="Times New Roman" pitchFamily="18" charset="0"/>
              </a:rPr>
              <a:t> бала </a:t>
            </a:r>
            <a:r>
              <a:rPr lang="ru-RU" sz="4800" b="1" i="1" dirty="0" err="1" smtClean="0">
                <a:latin typeface="Times New Roman" pitchFamily="18" charset="0"/>
                <a:cs typeface="Times New Roman" pitchFamily="18" charset="0"/>
              </a:rPr>
              <a:t>еді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деген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әңгімелер</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айтылады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a:t>
            </a:r>
            <a:r>
              <a:rPr lang="ru-RU" sz="4800" b="1" i="1" dirty="0" smtClean="0">
                <a:latin typeface="Times New Roman" pitchFamily="18" charset="0"/>
                <a:cs typeface="Times New Roman" pitchFamily="18" charset="0"/>
              </a:rPr>
              <a:t>» - </a:t>
            </a:r>
            <a:r>
              <a:rPr lang="ru-RU" sz="4800" b="1" i="1" dirty="0" err="1" smtClean="0">
                <a:latin typeface="Times New Roman" pitchFamily="18" charset="0"/>
                <a:cs typeface="Times New Roman" pitchFamily="18" charset="0"/>
              </a:rPr>
              <a:t>Оғыздың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ұлынан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тараған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алты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рулардың</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ортақ</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атауы</a:t>
            </a:r>
            <a:r>
              <a:rPr lang="ru-RU" sz="4800" b="1" i="1" dirty="0" smtClean="0">
                <a:latin typeface="Times New Roman" pitchFamily="18" charset="0"/>
                <a:cs typeface="Times New Roman" pitchFamily="18" charset="0"/>
              </a:rPr>
              <a:t>. Алтын Орда </a:t>
            </a:r>
            <a:r>
              <a:rPr lang="ru-RU" sz="4800" b="1" i="1" dirty="0" err="1" smtClean="0">
                <a:latin typeface="Times New Roman" pitchFamily="18" charset="0"/>
                <a:cs typeface="Times New Roman" pitchFamily="18" charset="0"/>
              </a:rPr>
              <a:t>ыдырағаннан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кейін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Алаш</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көшпелі</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қазақтарды</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біріктіретін</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ұранына</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айналған</a:t>
            </a:r>
            <a:r>
              <a:rPr lang="ru-RU" sz="4800" b="1" i="1" dirty="0" smtClean="0">
                <a:latin typeface="Times New Roman" pitchFamily="18" charset="0"/>
                <a:cs typeface="Times New Roman" pitchFamily="18" charset="0"/>
              </a:rPr>
              <a:t>.</a:t>
            </a:r>
          </a:p>
          <a:p>
            <a:endParaRPr lang="ru-RU" sz="3600" b="1" i="1"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571480"/>
            <a:ext cx="3686172" cy="1143000"/>
          </a:xfrm>
        </p:spPr>
        <p:txBody>
          <a:bodyPr>
            <a:noAutofit/>
          </a:bodyPr>
          <a:lstStyle/>
          <a:p>
            <a:r>
              <a:rPr lang="ru-RU" sz="3600" b="1" dirty="0" smtClean="0">
                <a:solidFill>
                  <a:srgbClr val="00B050"/>
                </a:solidFill>
                <a:latin typeface="Times New Roman" pitchFamily="18" charset="0"/>
                <a:cs typeface="Times New Roman" pitchFamily="18" charset="0"/>
              </a:rPr>
              <a:t>ЖҰБАН АНА КЕСЕНЕСІ</a:t>
            </a:r>
            <a:r>
              <a:rPr lang="ru-RU" sz="3600" dirty="0" smtClean="0">
                <a:solidFill>
                  <a:srgbClr val="00B050"/>
                </a:solidFill>
                <a:latin typeface="Times New Roman" pitchFamily="18" charset="0"/>
                <a:cs typeface="Times New Roman" pitchFamily="18" charset="0"/>
              </a:rPr>
              <a:t/>
            </a:r>
            <a:br>
              <a:rPr lang="ru-RU" sz="3600" dirty="0" smtClean="0">
                <a:solidFill>
                  <a:srgbClr val="00B050"/>
                </a:solidFill>
                <a:latin typeface="Times New Roman" pitchFamily="18" charset="0"/>
                <a:cs typeface="Times New Roman" pitchFamily="18" charset="0"/>
              </a:rPr>
            </a:br>
            <a:endParaRPr lang="ru-RU" sz="3600"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428736"/>
            <a:ext cx="8229600" cy="4525963"/>
          </a:xfrm>
        </p:spPr>
        <p:txBody>
          <a:bodyPr>
            <a:normAutofit/>
          </a:bodyPr>
          <a:lstStyle/>
          <a:p>
            <a:r>
              <a:rPr lang="ru-RU" sz="1200" dirty="0" err="1" smtClean="0">
                <a:latin typeface="Times New Roman" pitchFamily="18" charset="0"/>
                <a:cs typeface="Times New Roman" pitchFamily="18" charset="0"/>
              </a:rPr>
              <a:t>Жұбан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ана</a:t>
            </a:r>
            <a:r>
              <a:rPr lang="ru-RU" sz="1200" dirty="0" smtClean="0">
                <a:latin typeface="Times New Roman" pitchFamily="18" charset="0"/>
                <a:cs typeface="Times New Roman" pitchFamily="18" charset="0"/>
              </a:rPr>
              <a:t> (Жуан </a:t>
            </a:r>
            <a:r>
              <a:rPr lang="ru-RU" sz="1200" dirty="0" err="1" smtClean="0">
                <a:latin typeface="Times New Roman" pitchFamily="18" charset="0"/>
                <a:cs typeface="Times New Roman" pitchFamily="18" charset="0"/>
              </a:rPr>
              <a:t>әулие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кесенесі</a:t>
            </a:r>
            <a:r>
              <a:rPr lang="ru-RU" sz="1200" dirty="0" smtClean="0">
                <a:latin typeface="Times New Roman" pitchFamily="18" charset="0"/>
                <a:cs typeface="Times New Roman" pitchFamily="18" charset="0"/>
              </a:rPr>
              <a:t> – ХІ </a:t>
            </a:r>
            <a:r>
              <a:rPr lang="ru-RU" sz="1200" dirty="0" err="1" smtClean="0">
                <a:latin typeface="Times New Roman" pitchFamily="18" charset="0"/>
                <a:cs typeface="Times New Roman" pitchFamily="18" charset="0"/>
              </a:rPr>
              <a:t>ғасырда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тұрғызылған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тағы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бірегей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сәулет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өнерінің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ескерткіші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Қарағанды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облысының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Жаңаарқа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ауданында</a:t>
            </a:r>
            <a:r>
              <a:rPr lang="ru-RU" sz="1200" dirty="0" smtClean="0">
                <a:latin typeface="Times New Roman" pitchFamily="18" charset="0"/>
                <a:cs typeface="Times New Roman" pitchFamily="18" charset="0"/>
              </a:rPr>
              <a:t>, Сарысу </a:t>
            </a:r>
            <a:r>
              <a:rPr lang="ru-RU" sz="1200" dirty="0" err="1" smtClean="0">
                <a:latin typeface="Times New Roman" pitchFamily="18" charset="0"/>
                <a:cs typeface="Times New Roman" pitchFamily="18" charset="0"/>
              </a:rPr>
              <a:t>өзенінің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жағалауында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орналасқан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Кесененің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ерекшелігі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салыну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әдісінде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Шебер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нақты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инженерлік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жаттығуларды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орындап</a:t>
            </a:r>
            <a:r>
              <a:rPr lang="ru-RU" sz="1200" dirty="0" smtClean="0">
                <a:latin typeface="Times New Roman" pitchFamily="18" charset="0"/>
                <a:cs typeface="Times New Roman" pitchFamily="18" charset="0"/>
              </a:rPr>
              <a:t>, аса </a:t>
            </a:r>
            <a:r>
              <a:rPr lang="ru-RU" sz="1200" dirty="0" err="1" smtClean="0">
                <a:latin typeface="Times New Roman" pitchFamily="18" charset="0"/>
                <a:cs typeface="Times New Roman" pitchFamily="18" charset="0"/>
              </a:rPr>
              <a:t>күрделі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құрылыс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әдістерін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қолданып</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нысанды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тұрғызған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Құрылыстың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сыртқы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әсемділігін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қоса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беріктігін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күмбездік-цилиндрлік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жобасы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қамтамасыз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етеді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Қолданылған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кірпіштердің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барлығы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біркелкі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Пішіні</a:t>
            </a:r>
            <a:r>
              <a:rPr lang="ru-RU" sz="1200" dirty="0" smtClean="0">
                <a:latin typeface="Times New Roman" pitchFamily="18" charset="0"/>
                <a:cs typeface="Times New Roman" pitchFamily="18" charset="0"/>
              </a:rPr>
              <a:t> де, </a:t>
            </a:r>
            <a:r>
              <a:rPr lang="ru-RU" sz="1200" dirty="0" err="1" smtClean="0">
                <a:latin typeface="Times New Roman" pitchFamily="18" charset="0"/>
                <a:cs typeface="Times New Roman" pitchFamily="18" charset="0"/>
              </a:rPr>
              <a:t>көлемі</a:t>
            </a:r>
            <a:r>
              <a:rPr lang="ru-RU" sz="1200" dirty="0" smtClean="0">
                <a:latin typeface="Times New Roman" pitchFamily="18" charset="0"/>
                <a:cs typeface="Times New Roman" pitchFamily="18" charset="0"/>
              </a:rPr>
              <a:t> де </a:t>
            </a:r>
            <a:r>
              <a:rPr lang="ru-RU" sz="1200" dirty="0" err="1" smtClean="0">
                <a:latin typeface="Times New Roman" pitchFamily="18" charset="0"/>
                <a:cs typeface="Times New Roman" pitchFamily="18" charset="0"/>
              </a:rPr>
              <a:t>бірдей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Демек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кездегі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құрылыс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материалдарын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өндіру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мәдениеті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өте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жоғары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болғандығын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дәлелдейді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кірпіштерді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қалау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үшін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қолданылған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арнайы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қоспаның</a:t>
            </a:r>
            <a:r>
              <a:rPr lang="ru-RU" sz="1200" dirty="0" smtClean="0">
                <a:latin typeface="Times New Roman" pitchFamily="18" charset="0"/>
                <a:cs typeface="Times New Roman" pitchFamily="18" charset="0"/>
              </a:rPr>
              <a:t> да </a:t>
            </a:r>
            <a:r>
              <a:rPr lang="ru-RU" sz="1200" dirty="0" err="1" smtClean="0">
                <a:latin typeface="Times New Roman" pitchFamily="18" charset="0"/>
                <a:cs typeface="Times New Roman" pitchFamily="18" charset="0"/>
              </a:rPr>
              <a:t>қасиеті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ерекше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Өкінішке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орай</a:t>
            </a:r>
            <a:r>
              <a:rPr lang="ru-RU" sz="1200" dirty="0" smtClean="0">
                <a:latin typeface="Times New Roman" pitchFamily="18" charset="0"/>
                <a:cs typeface="Times New Roman" pitchFamily="18" charset="0"/>
              </a:rPr>
              <a:t>, оны </a:t>
            </a:r>
            <a:r>
              <a:rPr lang="ru-RU" sz="1200" dirty="0" err="1" smtClean="0">
                <a:latin typeface="Times New Roman" pitchFamily="18" charset="0"/>
                <a:cs typeface="Times New Roman" pitchFamily="18" charset="0"/>
              </a:rPr>
              <a:t>дайындау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құпиясы</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күнге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дейін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жоқ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Бірақ</a:t>
            </a:r>
            <a:r>
              <a:rPr lang="ru-RU" sz="1200" dirty="0" smtClean="0">
                <a:latin typeface="Times New Roman" pitchFamily="18" charset="0"/>
                <a:cs typeface="Times New Roman" pitchFamily="18" charset="0"/>
              </a:rPr>
              <a:t>, материал </a:t>
            </a:r>
            <a:r>
              <a:rPr lang="ru-RU" sz="1200" dirty="0" err="1" smtClean="0">
                <a:latin typeface="Times New Roman" pitchFamily="18" charset="0"/>
                <a:cs typeface="Times New Roman" pitchFamily="18" charset="0"/>
              </a:rPr>
              <a:t>өте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берік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екенін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уақыттың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дәлелдеп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отыр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Арқаның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үскірген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аязына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аптап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ыстығына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қарамастан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жаңбыр</a:t>
            </a:r>
            <a:r>
              <a:rPr lang="ru-RU" sz="1200" dirty="0" smtClean="0">
                <a:latin typeface="Times New Roman" pitchFamily="18" charset="0"/>
                <a:cs typeface="Times New Roman" pitchFamily="18" charset="0"/>
              </a:rPr>
              <a:t> мен </a:t>
            </a:r>
            <a:r>
              <a:rPr lang="ru-RU" sz="1200" dirty="0" err="1" smtClean="0">
                <a:latin typeface="Times New Roman" pitchFamily="18" charset="0"/>
                <a:cs typeface="Times New Roman" pitchFamily="18" charset="0"/>
              </a:rPr>
              <a:t>желге</a:t>
            </a:r>
            <a:r>
              <a:rPr lang="ru-RU" sz="1200" dirty="0" smtClean="0">
                <a:latin typeface="Times New Roman" pitchFamily="18" charset="0"/>
                <a:cs typeface="Times New Roman" pitchFamily="18" charset="0"/>
              </a:rPr>
              <a:t> де </a:t>
            </a:r>
            <a:r>
              <a:rPr lang="ru-RU" sz="1200" dirty="0" err="1" smtClean="0">
                <a:latin typeface="Times New Roman" pitchFamily="18" charset="0"/>
                <a:cs typeface="Times New Roman" pitchFamily="18" charset="0"/>
              </a:rPr>
              <a:t>төзген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мазардың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сыртқы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көрінісі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күнге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дейін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жақсы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сақталып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келген</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Ежелден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бері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кесенені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халық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Әулие</a:t>
            </a:r>
            <a:r>
              <a:rPr lang="ru-RU" sz="1200" dirty="0" smtClean="0">
                <a:latin typeface="Times New Roman" pitchFamily="18" charset="0"/>
                <a:cs typeface="Times New Roman" pitchFamily="18" charset="0"/>
              </a:rPr>
              <a:t> мола» </a:t>
            </a:r>
            <a:r>
              <a:rPr lang="ru-RU" sz="1200" dirty="0" err="1" smtClean="0">
                <a:latin typeface="Times New Roman" pitchFamily="18" charset="0"/>
                <a:cs typeface="Times New Roman" pitchFamily="18" charset="0"/>
              </a:rPr>
              <a:t>деп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зиярат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етіп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Ауыз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әдебиетінде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аңыз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бойынша</a:t>
            </a:r>
            <a:r>
              <a:rPr lang="ru-RU" sz="1200" dirty="0" smtClean="0">
                <a:latin typeface="Times New Roman" pitchFamily="18" charset="0"/>
                <a:cs typeface="Times New Roman" pitchFamily="18" charset="0"/>
              </a:rPr>
              <a:t> Алтын Орда </a:t>
            </a:r>
            <a:r>
              <a:rPr lang="ru-RU" sz="1200" dirty="0" err="1" smtClean="0">
                <a:latin typeface="Times New Roman" pitchFamily="18" charset="0"/>
                <a:cs typeface="Times New Roman" pitchFamily="18" charset="0"/>
              </a:rPr>
              <a:t>дәуірінде</a:t>
            </a:r>
            <a:r>
              <a:rPr lang="ru-RU" sz="1200" dirty="0" smtClean="0">
                <a:latin typeface="Times New Roman" pitchFamily="18" charset="0"/>
                <a:cs typeface="Times New Roman" pitchFamily="18" charset="0"/>
              </a:rPr>
              <a:t> Сарысу </a:t>
            </a:r>
            <a:r>
              <a:rPr lang="ru-RU" sz="1200" dirty="0" err="1" smtClean="0">
                <a:latin typeface="Times New Roman" pitchFamily="18" charset="0"/>
                <a:cs typeface="Times New Roman" pitchFamily="18" charset="0"/>
              </a:rPr>
              <a:t>өзенінің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бойымен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Талмас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көшіп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жүрген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Желмая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түйесі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болыпты-мыс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Сол</a:t>
            </a:r>
            <a:r>
              <a:rPr lang="ru-RU" sz="1200" dirty="0" smtClean="0">
                <a:latin typeface="Times New Roman" pitchFamily="18" charset="0"/>
                <a:cs typeface="Times New Roman" pitchFamily="18" charset="0"/>
              </a:rPr>
              <a:t> батыр </a:t>
            </a:r>
            <a:r>
              <a:rPr lang="ru-RU" sz="1200" dirty="0" err="1" smtClean="0">
                <a:latin typeface="Times New Roman" pitchFamily="18" charset="0"/>
                <a:cs typeface="Times New Roman" pitchFamily="18" charset="0"/>
              </a:rPr>
              <a:t>бір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Жұбан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шаңырағында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кейін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Сарысудың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бойымен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үйіне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соғып</a:t>
            </a:r>
            <a:r>
              <a:rPr lang="ru-RU" sz="1200" dirty="0" smtClean="0">
                <a:latin typeface="Times New Roman" pitchFamily="18" charset="0"/>
                <a:cs typeface="Times New Roman" pitchFamily="18" charset="0"/>
              </a:rPr>
              <a:t>, ары </a:t>
            </a:r>
            <a:r>
              <a:rPr lang="ru-RU" sz="1200" dirty="0" err="1" smtClean="0">
                <a:latin typeface="Times New Roman" pitchFamily="18" charset="0"/>
                <a:cs typeface="Times New Roman" pitchFamily="18" charset="0"/>
              </a:rPr>
              <a:t>қарай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Белген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шаңырағында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тоқтаған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деседі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Желмая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Жетіқоңыр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шөлейтінде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желмен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жарыса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жүйткіп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жүріп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киелі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орындарға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тоқтап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отырған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тоқтаған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орындарда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ұзақ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жолға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шыққандар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түнеп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әйелдер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ғибадат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жасаған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деседі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Сөйтіп</a:t>
            </a:r>
            <a:r>
              <a:rPr lang="ru-RU" sz="1200" dirty="0" smtClean="0">
                <a:latin typeface="Times New Roman" pitchFamily="18" charset="0"/>
                <a:cs typeface="Times New Roman" pitchFamily="18" charset="0"/>
              </a:rPr>
              <a:t>, Сарысу </a:t>
            </a:r>
            <a:r>
              <a:rPr lang="ru-RU" sz="1200" dirty="0" err="1" smtClean="0">
                <a:latin typeface="Times New Roman" pitchFamily="18" charset="0"/>
                <a:cs typeface="Times New Roman" pitchFamily="18" charset="0"/>
              </a:rPr>
              <a:t>өзенінің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төрт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бірдей</a:t>
            </a:r>
            <a:r>
              <a:rPr lang="ru-RU" sz="1200" dirty="0" smtClean="0">
                <a:latin typeface="Times New Roman" pitchFamily="18" charset="0"/>
                <a:cs typeface="Times New Roman" pitchFamily="18" charset="0"/>
              </a:rPr>
              <a:t> аса </a:t>
            </a:r>
            <a:r>
              <a:rPr lang="ru-RU" sz="1200" dirty="0" err="1" smtClean="0">
                <a:latin typeface="Times New Roman" pitchFamily="18" charset="0"/>
                <a:cs typeface="Times New Roman" pitchFamily="18" charset="0"/>
              </a:rPr>
              <a:t>құнды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кесене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салыныпты</a:t>
            </a:r>
            <a:r>
              <a:rPr lang="ru-RU" sz="1200" dirty="0" smtClean="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p:txBody>
      </p:sp>
      <p:pic>
        <p:nvPicPr>
          <p:cNvPr id="4" name="Рисунок 3" descr="C:\Users\Мейрам\Documents\Новая папка (2)\88.jpg"/>
          <p:cNvPicPr/>
          <p:nvPr/>
        </p:nvPicPr>
        <p:blipFill>
          <a:blip r:embed="rId2"/>
          <a:srcRect l="37698"/>
          <a:stretch>
            <a:fillRect/>
          </a:stretch>
        </p:blipFill>
        <p:spPr bwMode="auto">
          <a:xfrm>
            <a:off x="3286116" y="4286256"/>
            <a:ext cx="2643206" cy="214314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42918"/>
            <a:ext cx="3500462" cy="1143000"/>
          </a:xfrm>
        </p:spPr>
        <p:txBody>
          <a:bodyPr>
            <a:normAutofit fontScale="90000"/>
          </a:bodyPr>
          <a:lstStyle/>
          <a:p>
            <a:r>
              <a:rPr lang="ru-RU" sz="3600" b="1" dirty="0" smtClean="0">
                <a:solidFill>
                  <a:srgbClr val="00B050"/>
                </a:solidFill>
                <a:latin typeface="Times New Roman" pitchFamily="18" charset="0"/>
                <a:cs typeface="Times New Roman" pitchFamily="18" charset="0"/>
              </a:rPr>
              <a:t>АЙША БИБІ КЕСЕНЕСІ</a:t>
            </a:r>
            <a:r>
              <a:rPr lang="ru-RU" dirty="0" smtClean="0"/>
              <a:t/>
            </a:r>
            <a:br>
              <a:rPr lang="ru-RU" dirty="0" smtClean="0"/>
            </a:br>
            <a:endParaRPr lang="ru-RU" dirty="0"/>
          </a:p>
        </p:txBody>
      </p:sp>
      <p:sp>
        <p:nvSpPr>
          <p:cNvPr id="3" name="Содержимое 2"/>
          <p:cNvSpPr>
            <a:spLocks noGrp="1"/>
          </p:cNvSpPr>
          <p:nvPr>
            <p:ph idx="1"/>
          </p:nvPr>
        </p:nvSpPr>
        <p:spPr>
          <a:xfrm>
            <a:off x="1000100" y="1928802"/>
            <a:ext cx="7215238" cy="4554551"/>
          </a:xfrm>
        </p:spPr>
        <p:txBody>
          <a:bodyPr>
            <a:normAutofit/>
          </a:bodyPr>
          <a:lstStyle/>
          <a:p>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бибі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кесенесі</a:t>
            </a:r>
            <a:r>
              <a:rPr lang="ru-RU" sz="1200" b="1" dirty="0" smtClean="0">
                <a:latin typeface="Times New Roman" pitchFamily="18" charset="0"/>
                <a:cs typeface="Times New Roman" pitchFamily="18" charset="0"/>
              </a:rPr>
              <a:t> – ХІІ </a:t>
            </a:r>
            <a:r>
              <a:rPr lang="ru-RU" sz="1200" b="1" dirty="0" err="1" smtClean="0">
                <a:latin typeface="Times New Roman" pitchFamily="18" charset="0"/>
                <a:cs typeface="Times New Roman" pitchFamily="18" charset="0"/>
              </a:rPr>
              <a:t>ғасырға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жататын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сәулет</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өнерінің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бірегей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әрі</a:t>
            </a:r>
            <a:r>
              <a:rPr lang="ru-RU" sz="1200" b="1" dirty="0" smtClean="0">
                <a:latin typeface="Times New Roman" pitchFamily="18" charset="0"/>
                <a:cs typeface="Times New Roman" pitchFamily="18" charset="0"/>
              </a:rPr>
              <a:t> аса </a:t>
            </a:r>
            <a:r>
              <a:rPr lang="ru-RU" sz="1200" b="1" dirty="0" err="1" smtClean="0">
                <a:latin typeface="Times New Roman" pitchFamily="18" charset="0"/>
                <a:cs typeface="Times New Roman" pitchFamily="18" charset="0"/>
              </a:rPr>
              <a:t>құнды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ескерткіші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Қазақстан</a:t>
            </a:r>
            <a:r>
              <a:rPr lang="ru-RU" sz="1200" b="1" dirty="0" smtClean="0">
                <a:latin typeface="Times New Roman" pitchFamily="18" charset="0"/>
                <a:cs typeface="Times New Roman" pitchFamily="18" charset="0"/>
              </a:rPr>
              <a:t> мен </a:t>
            </a:r>
            <a:r>
              <a:rPr lang="ru-RU" sz="1200" b="1" dirty="0" err="1" smtClean="0">
                <a:latin typeface="Times New Roman" pitchFamily="18" charset="0"/>
                <a:cs typeface="Times New Roman" pitchFamily="18" charset="0"/>
              </a:rPr>
              <a:t>Орталық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Азиядағы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сәулет-құрылыс</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мәдениетінде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теңдесі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жоқ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Кесене</a:t>
            </a:r>
            <a:r>
              <a:rPr lang="ru-RU" sz="1200" b="1" dirty="0" smtClean="0">
                <a:latin typeface="Times New Roman" pitchFamily="18" charset="0"/>
                <a:cs typeface="Times New Roman" pitchFamily="18" charset="0"/>
              </a:rPr>
              <a:t> 60 </a:t>
            </a:r>
            <a:r>
              <a:rPr lang="ru-RU" sz="1200" b="1" dirty="0" err="1" smtClean="0">
                <a:latin typeface="Times New Roman" pitchFamily="18" charset="0"/>
                <a:cs typeface="Times New Roman" pitchFamily="18" charset="0"/>
              </a:rPr>
              <a:t>түрлі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ою-өрнек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салынған</a:t>
            </a:r>
            <a:r>
              <a:rPr lang="ru-RU" sz="1200" b="1" dirty="0" smtClean="0">
                <a:latin typeface="Times New Roman" pitchFamily="18" charset="0"/>
                <a:cs typeface="Times New Roman" pitchFamily="18" charset="0"/>
              </a:rPr>
              <a:t> терракот </a:t>
            </a:r>
            <a:r>
              <a:rPr lang="ru-RU" sz="1200" b="1" dirty="0" err="1" smtClean="0">
                <a:latin typeface="Times New Roman" pitchFamily="18" charset="0"/>
                <a:cs typeface="Times New Roman" pitchFamily="18" charset="0"/>
              </a:rPr>
              <a:t>тақтайшаларымен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сыртынан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қапталып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соның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арқасында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өте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әдемі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әрленген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нысанға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айналады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Бұл</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ескерткіш</a:t>
            </a:r>
            <a:r>
              <a:rPr lang="ru-RU" sz="1200" b="1" dirty="0" smtClean="0">
                <a:latin typeface="Times New Roman" pitchFamily="18" charset="0"/>
                <a:cs typeface="Times New Roman" pitchFamily="18" charset="0"/>
              </a:rPr>
              <a:t> Жамбыл </a:t>
            </a:r>
            <a:r>
              <a:rPr lang="ru-RU" sz="1200" b="1" dirty="0" err="1" smtClean="0">
                <a:latin typeface="Times New Roman" pitchFamily="18" charset="0"/>
                <a:cs typeface="Times New Roman" pitchFamily="18" charset="0"/>
              </a:rPr>
              <a:t>облысы</a:t>
            </a:r>
            <a:r>
              <a:rPr lang="ru-RU" sz="1200" b="1" dirty="0" smtClean="0">
                <a:latin typeface="Times New Roman" pitchFamily="18" charset="0"/>
                <a:cs typeface="Times New Roman" pitchFamily="18" charset="0"/>
              </a:rPr>
              <a:t>, Жамбыл </a:t>
            </a:r>
            <a:r>
              <a:rPr lang="ru-RU" sz="1200" b="1" dirty="0" err="1" smtClean="0">
                <a:latin typeface="Times New Roman" pitchFamily="18" charset="0"/>
                <a:cs typeface="Times New Roman" pitchFamily="18" charset="0"/>
              </a:rPr>
              <a:t>ауданындағы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Бибі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ауылында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орналасқан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Қараханидтер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дәуірінің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ортағасырлық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сәулет</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өнерінің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баға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жетпес</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туындысы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Ақыртастан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оңтүстікке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жатқан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керуен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жолында</a:t>
            </a:r>
            <a:r>
              <a:rPr lang="ru-RU" sz="1200" b="1" dirty="0" smtClean="0">
                <a:latin typeface="Times New Roman" pitchFamily="18" charset="0"/>
                <a:cs typeface="Times New Roman" pitchFamily="18" charset="0"/>
              </a:rPr>
              <a:t> бой </a:t>
            </a:r>
            <a:r>
              <a:rPr lang="ru-RU" sz="1200" b="1" dirty="0" err="1" smtClean="0">
                <a:latin typeface="Times New Roman" pitchFamily="18" charset="0"/>
                <a:cs typeface="Times New Roman" pitchFamily="18" charset="0"/>
              </a:rPr>
              <a:t>көтерген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Мазардың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құрылысы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туралы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нақты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деректер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жоқтың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қасы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Бірақ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ол</a:t>
            </a:r>
            <a:r>
              <a:rPr lang="ru-RU" sz="1200" b="1" dirty="0" smtClean="0">
                <a:latin typeface="Times New Roman" pitchFamily="18" charset="0"/>
                <a:cs typeface="Times New Roman" pitchFamily="18" charset="0"/>
              </a:rPr>
              <a:t> – </a:t>
            </a:r>
            <a:r>
              <a:rPr lang="ru-RU" sz="1200" b="1" dirty="0" err="1" smtClean="0">
                <a:latin typeface="Times New Roman" pitchFamily="18" charset="0"/>
                <a:cs typeface="Times New Roman" pitchFamily="18" charset="0"/>
              </a:rPr>
              <a:t>қайғы</a:t>
            </a:r>
            <a:r>
              <a:rPr lang="ru-RU" sz="1200" b="1" dirty="0" smtClean="0">
                <a:latin typeface="Times New Roman" pitchFamily="18" charset="0"/>
                <a:cs typeface="Times New Roman" pitchFamily="18" charset="0"/>
              </a:rPr>
              <a:t> мен </a:t>
            </a:r>
            <a:r>
              <a:rPr lang="ru-RU" sz="1200" b="1" dirty="0" err="1" smtClean="0">
                <a:latin typeface="Times New Roman" pitchFamily="18" charset="0"/>
                <a:cs typeface="Times New Roman" pitchFamily="18" charset="0"/>
              </a:rPr>
              <a:t>махаббат</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ескерткішіне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айналғаны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сөзсіз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Шығыстың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хас</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сұлуы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бибі</a:t>
            </a:r>
            <a:r>
              <a:rPr lang="ru-RU" sz="1200" b="1" dirty="0" smtClean="0">
                <a:latin typeface="Times New Roman" pitchFamily="18" charset="0"/>
                <a:cs typeface="Times New Roman" pitchFamily="18" charset="0"/>
              </a:rPr>
              <a:t> мен </a:t>
            </a:r>
            <a:r>
              <a:rPr lang="ru-RU" sz="1200" b="1" dirty="0" err="1" smtClean="0">
                <a:latin typeface="Times New Roman" pitchFamily="18" charset="0"/>
                <a:cs typeface="Times New Roman" pitchFamily="18" charset="0"/>
              </a:rPr>
              <a:t>қайсар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бір-біріне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ғашық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болуы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туралы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аңыздың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кемінде</a:t>
            </a:r>
            <a:r>
              <a:rPr lang="ru-RU" sz="1200" b="1" dirty="0" smtClean="0">
                <a:latin typeface="Times New Roman" pitchFamily="18" charset="0"/>
                <a:cs typeface="Times New Roman" pitchFamily="18" charset="0"/>
              </a:rPr>
              <a:t> 28 </a:t>
            </a:r>
            <a:r>
              <a:rPr lang="ru-RU" sz="1200" b="1" dirty="0" err="1" smtClean="0">
                <a:latin typeface="Times New Roman" pitchFamily="18" charset="0"/>
                <a:cs typeface="Times New Roman" pitchFamily="18" charset="0"/>
              </a:rPr>
              <a:t>нұсқасы</a:t>
            </a:r>
            <a:r>
              <a:rPr lang="ru-RU" sz="1200" b="1" dirty="0" smtClean="0">
                <a:latin typeface="Times New Roman" pitchFamily="18" charset="0"/>
                <a:cs typeface="Times New Roman" pitchFamily="18" charset="0"/>
              </a:rPr>
              <a:t> бар </a:t>
            </a:r>
            <a:r>
              <a:rPr lang="ru-RU" sz="1200" b="1" dirty="0" err="1" smtClean="0">
                <a:latin typeface="Times New Roman" pitchFamily="18" charset="0"/>
                <a:cs typeface="Times New Roman" pitchFamily="18" charset="0"/>
              </a:rPr>
              <a:t>екен</a:t>
            </a:r>
            <a:r>
              <a:rPr lang="ru-RU" sz="1200" b="1" dirty="0" smtClean="0">
                <a:latin typeface="Times New Roman" pitchFamily="18" charset="0"/>
                <a:cs typeface="Times New Roman" pitchFamily="18" charset="0"/>
              </a:rPr>
              <a:t>.</a:t>
            </a:r>
          </a:p>
          <a:p>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бибі</a:t>
            </a:r>
            <a:r>
              <a:rPr lang="ru-RU" sz="1200" b="1" dirty="0" smtClean="0">
                <a:latin typeface="Times New Roman" pitchFamily="18" charset="0"/>
                <a:cs typeface="Times New Roman" pitchFamily="18" charset="0"/>
              </a:rPr>
              <a:t> ХІ </a:t>
            </a:r>
            <a:r>
              <a:rPr lang="ru-RU" sz="1200" b="1" dirty="0" err="1" smtClean="0">
                <a:latin typeface="Times New Roman" pitchFamily="18" charset="0"/>
                <a:cs typeface="Times New Roman" pitchFamily="18" charset="0"/>
              </a:rPr>
              <a:t>ғасырда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Тұран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даласына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аты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машһүр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ғалым</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әрі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ақын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Хәкім</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Сүлеймен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Бақырғанидің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қызы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Әкесі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қаза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тапқан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соң</a:t>
            </a:r>
            <a:r>
              <a:rPr lang="ru-RU" sz="1200" b="1" dirty="0" smtClean="0">
                <a:latin typeface="Times New Roman" pitchFamily="18" charset="0"/>
                <a:cs typeface="Times New Roman" pitchFamily="18" charset="0"/>
              </a:rPr>
              <a:t> оны </a:t>
            </a:r>
            <a:r>
              <a:rPr lang="ru-RU" sz="1200" b="1" dirty="0" err="1" smtClean="0">
                <a:latin typeface="Times New Roman" pitchFamily="18" charset="0"/>
                <a:cs typeface="Times New Roman" pitchFamily="18" charset="0"/>
              </a:rPr>
              <a:t>Айқожа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шаһ</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тәрбиелепті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көне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Тараз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қаласының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билеушісі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Мұхаммедке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ғашық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екен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құрметіне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Тараздағы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кесенесі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салынған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Сол</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Мұхаммед</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Айшаға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үйленбек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өгей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әкесінен</a:t>
            </a:r>
            <a:r>
              <a:rPr lang="ru-RU" sz="1200" b="1" dirty="0" smtClean="0">
                <a:latin typeface="Times New Roman" pitchFamily="18" charset="0"/>
                <a:cs typeface="Times New Roman" pitchFamily="18" charset="0"/>
              </a:rPr>
              <a:t> бата </a:t>
            </a:r>
            <a:r>
              <a:rPr lang="ru-RU" sz="1200" b="1" dirty="0" err="1" smtClean="0">
                <a:latin typeface="Times New Roman" pitchFamily="18" charset="0"/>
                <a:cs typeface="Times New Roman" pitchFamily="18" charset="0"/>
              </a:rPr>
              <a:t>сұраған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алайда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Айқожа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шаһ</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келісім</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бермепті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Жас</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қыз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өз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тәрбиешісін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алдап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өз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еркімен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Таразға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сүйіктісіне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кетіп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қалады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Бірақ</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Таразға</a:t>
            </a:r>
            <a:r>
              <a:rPr lang="ru-RU" sz="1200" b="1" dirty="0" smtClean="0">
                <a:latin typeface="Times New Roman" pitchFamily="18" charset="0"/>
                <a:cs typeface="Times New Roman" pitchFamily="18" charset="0"/>
              </a:rPr>
              <a:t> жете </a:t>
            </a:r>
            <a:r>
              <a:rPr lang="ru-RU" sz="1200" b="1" dirty="0" err="1" smtClean="0">
                <a:latin typeface="Times New Roman" pitchFamily="18" charset="0"/>
                <a:cs typeface="Times New Roman" pitchFamily="18" charset="0"/>
              </a:rPr>
              <a:t>бергенде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жолдан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демалып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жігіттің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көзіне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сұлу</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көрінуім</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керек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деп</a:t>
            </a:r>
            <a:r>
              <a:rPr lang="ru-RU" sz="1200" b="1" dirty="0" smtClean="0">
                <a:latin typeface="Times New Roman" pitchFamily="18" charset="0"/>
                <a:cs typeface="Times New Roman" pitchFamily="18" charset="0"/>
              </a:rPr>
              <a:t> Аса </a:t>
            </a:r>
            <a:r>
              <a:rPr lang="ru-RU" sz="1200" b="1" dirty="0" err="1" smtClean="0">
                <a:latin typeface="Times New Roman" pitchFamily="18" charset="0"/>
                <a:cs typeface="Times New Roman" pitchFamily="18" charset="0"/>
              </a:rPr>
              <a:t>өзенінің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бойында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тынығып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алмақшы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болады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Сол</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кезде</a:t>
            </a:r>
            <a:r>
              <a:rPr lang="ru-RU" sz="1200" b="1" dirty="0" smtClean="0">
                <a:latin typeface="Times New Roman" pitchFamily="18" charset="0"/>
                <a:cs typeface="Times New Roman" pitchFamily="18" charset="0"/>
              </a:rPr>
              <a:t> бас </a:t>
            </a:r>
            <a:r>
              <a:rPr lang="ru-RU" sz="1200" b="1" dirty="0" err="1" smtClean="0">
                <a:latin typeface="Times New Roman" pitchFamily="18" charset="0"/>
                <a:cs typeface="Times New Roman" pitchFamily="18" charset="0"/>
              </a:rPr>
              <a:t>киімінде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жасырынып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қалған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жылан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Айшаны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шағып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уынан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сұлу</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көз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жұмыпты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дүниеден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озған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жерінде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кейін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осындай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кесене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тұрғызылған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деседі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Басқа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аңызға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жүгінсек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сұлу</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Қараханның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әйелі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екен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Мезгілінен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бұрын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аурудан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көз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жұмыпты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Қайғыдан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жұтқан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Қарахан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үздік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ұста-шеберлерді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жинап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әйелінің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қабіріне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Айшадай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сұлу</a:t>
            </a:r>
            <a:r>
              <a:rPr lang="ru-RU" sz="1200" b="1" dirty="0" smtClean="0">
                <a:latin typeface="Times New Roman" pitchFamily="18" charset="0"/>
                <a:cs typeface="Times New Roman" pitchFamily="18" charset="0"/>
              </a:rPr>
              <a:t> мазар </a:t>
            </a:r>
            <a:r>
              <a:rPr lang="ru-RU" sz="1200" b="1" dirty="0" err="1" smtClean="0">
                <a:latin typeface="Times New Roman" pitchFamily="18" charset="0"/>
                <a:cs typeface="Times New Roman" pitchFamily="18" charset="0"/>
              </a:rPr>
              <a:t>салуды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бұйырған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екен</a:t>
            </a:r>
            <a:r>
              <a:rPr lang="ru-RU" sz="1200" b="1" dirty="0" smtClean="0">
                <a:latin typeface="Times New Roman" pitchFamily="18" charset="0"/>
                <a:cs typeface="Times New Roman" pitchFamily="18" charset="0"/>
              </a:rPr>
              <a:t>.</a:t>
            </a:r>
          </a:p>
          <a:p>
            <a:r>
              <a:rPr lang="ru-RU" sz="1200" b="1" dirty="0" err="1" smtClean="0">
                <a:latin typeface="Times New Roman" pitchFamily="18" charset="0"/>
                <a:cs typeface="Times New Roman" pitchFamily="18" charset="0"/>
              </a:rPr>
              <a:t>Бүгінгі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таңда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Айша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бибі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кесенесі</a:t>
            </a:r>
            <a:r>
              <a:rPr lang="ru-RU" sz="1200" b="1" dirty="0" smtClean="0">
                <a:latin typeface="Times New Roman" pitchFamily="18" charset="0"/>
                <a:cs typeface="Times New Roman" pitchFamily="18" charset="0"/>
              </a:rPr>
              <a:t> – бала </a:t>
            </a:r>
            <a:r>
              <a:rPr lang="ru-RU" sz="1200" b="1" dirty="0" err="1" smtClean="0">
                <a:latin typeface="Times New Roman" pitchFamily="18" charset="0"/>
                <a:cs typeface="Times New Roman" pitchFamily="18" charset="0"/>
              </a:rPr>
              <a:t>сүюді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армандайтын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әйелдердің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іскер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нәзік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жандардың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ғибадат</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ету</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орнына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айналған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Олар</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осында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аруақтардан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қолдау</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іздеп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келеді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Құран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бағыштап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тағзым</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етіп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тілектерінің</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орындалуын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сұрайды</a:t>
            </a:r>
            <a:r>
              <a:rPr lang="ru-RU" sz="1200" b="1" dirty="0" smtClean="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p:txBody>
      </p:sp>
      <p:pic>
        <p:nvPicPr>
          <p:cNvPr id="4" name="Рисунок 3" descr="C:\Users\Мейрам\Documents\Новая папка (2)\99.jpg"/>
          <p:cNvPicPr/>
          <p:nvPr/>
        </p:nvPicPr>
        <p:blipFill>
          <a:blip r:embed="rId2"/>
          <a:srcRect/>
          <a:stretch>
            <a:fillRect/>
          </a:stretch>
        </p:blipFill>
        <p:spPr bwMode="auto">
          <a:xfrm>
            <a:off x="1643042" y="428604"/>
            <a:ext cx="2666992" cy="151288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857232"/>
            <a:ext cx="4429156" cy="1143000"/>
          </a:xfrm>
        </p:spPr>
        <p:txBody>
          <a:bodyPr>
            <a:normAutofit fontScale="90000"/>
          </a:bodyPr>
          <a:lstStyle/>
          <a:p>
            <a:r>
              <a:rPr lang="ru-RU" sz="4000" b="1" dirty="0" smtClean="0">
                <a:solidFill>
                  <a:srgbClr val="00B050"/>
                </a:solidFill>
                <a:latin typeface="Times New Roman" pitchFamily="18" charset="0"/>
                <a:cs typeface="Times New Roman" pitchFamily="18" charset="0"/>
              </a:rPr>
              <a:t>БАБАДЖА ХАТУН КЕСЕНЕСІ</a:t>
            </a:r>
            <a:r>
              <a:rPr lang="ru-RU" dirty="0" smtClean="0"/>
              <a:t/>
            </a:r>
            <a:br>
              <a:rPr lang="ru-RU" dirty="0" smtClean="0"/>
            </a:br>
            <a:endParaRPr lang="ru-RU" dirty="0"/>
          </a:p>
        </p:txBody>
      </p:sp>
      <p:pic>
        <p:nvPicPr>
          <p:cNvPr id="4" name="Содержимое 3" descr="C:\Users\Мейрам\Documents\Новая папка (2)\111.jpg"/>
          <p:cNvPicPr>
            <a:picLocks noGrp="1"/>
          </p:cNvPicPr>
          <p:nvPr>
            <p:ph idx="1"/>
          </p:nvPr>
        </p:nvPicPr>
        <p:blipFill>
          <a:blip r:embed="rId2" cstate="print"/>
          <a:srcRect/>
          <a:stretch>
            <a:fillRect/>
          </a:stretch>
        </p:blipFill>
        <p:spPr bwMode="auto">
          <a:xfrm>
            <a:off x="5286380" y="357166"/>
            <a:ext cx="2214578" cy="1839907"/>
          </a:xfrm>
          <a:prstGeom prst="rect">
            <a:avLst/>
          </a:prstGeom>
          <a:noFill/>
          <a:ln w="9525">
            <a:noFill/>
            <a:miter lim="800000"/>
            <a:headEnd/>
            <a:tailEnd/>
          </a:ln>
        </p:spPr>
      </p:pic>
      <p:sp>
        <p:nvSpPr>
          <p:cNvPr id="21505" name="Rectangle 1"/>
          <p:cNvSpPr>
            <a:spLocks noChangeArrowheads="1"/>
          </p:cNvSpPr>
          <p:nvPr/>
        </p:nvSpPr>
        <p:spPr bwMode="auto">
          <a:xfrm>
            <a:off x="1000100" y="2143116"/>
            <a:ext cx="721523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Х-ХІ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ғасырларға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жатады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дала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сәулетшілерінің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бірегей</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туындысы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Ескерткіштің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пайда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болуы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Айша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бибі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тұрғызылуымен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тығыз</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байланысты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Аңыз</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бойынша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Айша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бибінің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күтушісі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болған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Сұлу</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қайтыс</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болғаннан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кесенесінде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шырақшы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қызметін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атқарады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дүние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салғанда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хатунды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Айша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бибі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кесенесінен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қадам</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қашықтықта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жерлейді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Қызметіне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болғаны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хатунға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арнап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сұлу</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мазар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тұрғызылады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Оны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халық</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атап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кеткен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Қазір</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тарихи-мәдени</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ескерткіш</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әсіресе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әйелдер</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зиярат</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орнына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айналған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Қажылыққа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тартқан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мұсылман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қауымы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осы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жерлерді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құрметтейді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Қазіргі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таңда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кесенелерге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нәзік</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жандылар</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ағылады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Әйел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бақытын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тілеп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ұрпақ</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өсіруді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армандайтындар</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осында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сәулеттік</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құндылығына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келетін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болсақ</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айрықша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белгісі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он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қанатты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шатыр</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тәріздес</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күмбезі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он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қанатты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жұлдызша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пішіндес</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барабанға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отырғызылған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Ғалым</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 М.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Бәйтеновтың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пікірінше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Бабаджа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хатун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кесенесі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Ұлы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далада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кездесетін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шатырлы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күмбезді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нысандардың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алғашқысы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болуы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ықтимал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Тіпті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сәулет</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өнерінің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тарихындағы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он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қанатты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күмбезі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бар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бірінші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болуы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ғажап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емес</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Он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қанатты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кұмбезі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бар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екінші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мұндай</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кесене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Манас</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күмбезі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құрылысын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мамандар</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моңғол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дәуіріне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жатқызады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Яғни</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XV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ғасырда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салынуы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мүмкін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Талас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өзенінің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сағасында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орналасқан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Бірақ</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қазіргі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Қырғызстан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аумағында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Жұмақтың</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кілті</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ананың</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аяқ</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астында</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Анаңды</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құрметте</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анаңа</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жақсылық</a:t>
            </a:r>
            <a:r>
              <a:rPr kumimoji="0" lang="ru-RU" sz="12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жаса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дейді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дана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халқымыз</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Демек</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ежелден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бері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Ұлы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дала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елінде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ананың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әйел</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адамның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дәрежесі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өте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биік</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болған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Әйелді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сыйлау</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ежелден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жатқан</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қасиет</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сәулет</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өнерінің</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туындылары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әйелдерге</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арналып</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салынғаны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соны</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айғақтаса</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керек</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2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3000372"/>
            <a:ext cx="8229600" cy="1143000"/>
          </a:xfrm>
        </p:spPr>
        <p:txBody>
          <a:bodyPr/>
          <a:lstStyle/>
          <a:p>
            <a:r>
              <a:rPr lang="kk-KZ" dirty="0" smtClean="0"/>
              <a:t>Назарларыңызға </a:t>
            </a:r>
            <a:r>
              <a:rPr lang="kk-KZ" dirty="0" smtClean="0"/>
              <a:t>рахмет</a:t>
            </a:r>
            <a:endParaRPr lang="ru-RU"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4414" y="2000240"/>
            <a:ext cx="6751761" cy="3571900"/>
          </a:xfrm>
          <a:prstGeom prst="rect">
            <a:avLst/>
          </a:prstGeom>
          <a:noFill/>
          <a:ln w="9525">
            <a:noFill/>
            <a:miter lim="800000"/>
            <a:headEnd/>
            <a:tailEnd/>
          </a:ln>
          <a:effectLst/>
        </p:spPr>
      </p:pic>
      <p:sp>
        <p:nvSpPr>
          <p:cNvPr id="3" name="Заголовок 2"/>
          <p:cNvSpPr>
            <a:spLocks noGrp="1"/>
          </p:cNvSpPr>
          <p:nvPr>
            <p:ph type="title"/>
          </p:nvPr>
        </p:nvSpPr>
        <p:spPr>
          <a:xfrm>
            <a:off x="1142976" y="857232"/>
            <a:ext cx="7143800" cy="1143000"/>
          </a:xfrm>
        </p:spPr>
        <p:txBody>
          <a:bodyPr>
            <a:normAutofit fontScale="90000"/>
          </a:bodyPr>
          <a:lstStyle/>
          <a:p>
            <a:r>
              <a:rPr lang="kk-KZ" b="1" i="1" dirty="0" smtClean="0">
                <a:solidFill>
                  <a:srgbClr val="00B050"/>
                </a:solidFill>
                <a:latin typeface="Times New Roman" pitchFamily="18" charset="0"/>
                <a:cs typeface="Times New Roman" pitchFamily="18" charset="0"/>
              </a:rPr>
              <a:t>Қазақстанның киелі жерлеріне саяхат</a:t>
            </a:r>
            <a:endParaRPr lang="ru-RU" b="1" i="1" dirty="0">
              <a:solidFill>
                <a:srgbClr val="00B05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42910" y="1000108"/>
            <a:ext cx="7572428" cy="417530"/>
          </a:xfrm>
        </p:spPr>
        <p:txBody>
          <a:bodyPr>
            <a:normAutofit fontScale="90000"/>
          </a:bodyPr>
          <a:lstStyle/>
          <a:p>
            <a:r>
              <a:rPr lang="kk-KZ" sz="3600" b="1" i="1" dirty="0" smtClean="0">
                <a:solidFill>
                  <a:srgbClr val="00B050"/>
                </a:solidFill>
                <a:latin typeface="Times New Roman" pitchFamily="18" charset="0"/>
                <a:cs typeface="Times New Roman" pitchFamily="18" charset="0"/>
              </a:rPr>
              <a:t>ОРТАЛЫҚ ҚАЗАҚСТАННЫҢ 10 КИЕЛІ ОРНЫ</a:t>
            </a:r>
            <a:r>
              <a:rPr lang="ru-RU" b="1" dirty="0" smtClean="0"/>
              <a:t/>
            </a:r>
            <a:br>
              <a:rPr lang="ru-RU" b="1" dirty="0" smtClean="0"/>
            </a:br>
            <a:endParaRPr lang="ru-RU" dirty="0"/>
          </a:p>
        </p:txBody>
      </p:sp>
      <p:sp>
        <p:nvSpPr>
          <p:cNvPr id="8" name="Содержимое 7"/>
          <p:cNvSpPr>
            <a:spLocks noGrp="1"/>
          </p:cNvSpPr>
          <p:nvPr>
            <p:ph idx="1"/>
          </p:nvPr>
        </p:nvSpPr>
        <p:spPr>
          <a:xfrm>
            <a:off x="928662" y="1600200"/>
            <a:ext cx="7358114" cy="4525963"/>
          </a:xfrm>
        </p:spPr>
        <p:txBody>
          <a:bodyPr>
            <a:normAutofit fontScale="70000" lnSpcReduction="20000"/>
          </a:bodyPr>
          <a:lstStyle/>
          <a:p>
            <a:r>
              <a:rPr lang="kk-KZ" b="1" i="1" dirty="0" smtClean="0">
                <a:latin typeface="Times New Roman" pitchFamily="18" charset="0"/>
                <a:cs typeface="Times New Roman" pitchFamily="18" charset="0"/>
              </a:rPr>
              <a:t>Қазақстанның тарихи-мәдени мұрасы мен ұлттық бірлік нышаны ретінде қоғамдық өмірде ерекше маңызға ие киелі орындар бар. Олар – халық арасында ерекше құрметке ие мәдени мұра ескерткіштері. Атап айтсақ, зайырлы және діни сәулет өнері нысандары, табиғи ландшафт ескерткіштері, сонымен қатар, маңызды тарихи оқиғалармен тығыз байланысқан тарихи құндылыққа айналған нысандар бар. Барлығын тізіп шығу мүмкін емес шығар, сірә. Себебі, елімізде тұратын әр ұлыс үшін, тіпті, әр адам үшін аса құнды, ерекше ілтипатпенен қабылданатын нысандар мен орындар баршылық.</a:t>
            </a:r>
            <a:endParaRPr lang="ru-RU" b="1" i="1" dirty="0" smtClean="0">
              <a:latin typeface="Times New Roman" pitchFamily="18" charset="0"/>
              <a:cs typeface="Times New Roman" pitchFamily="18" charset="0"/>
            </a:endParaRPr>
          </a:p>
          <a:p>
            <a:r>
              <a:rPr lang="kk-KZ" b="1" i="1" dirty="0" smtClean="0">
                <a:latin typeface="Times New Roman" pitchFamily="18" charset="0"/>
                <a:cs typeface="Times New Roman" pitchFamily="18" charset="0"/>
              </a:rPr>
              <a:t>«Киелі Қазақстан» ғылыми-зерттеу орталығы осындай бірегей орындардың оншақтысын жіктеп алыпты. </a:t>
            </a:r>
            <a:r>
              <a:rPr lang="ru-RU" b="1" i="1" dirty="0" err="1" smtClean="0">
                <a:latin typeface="Times New Roman" pitchFamily="18" charset="0"/>
                <a:cs typeface="Times New Roman" pitchFamily="18" charset="0"/>
              </a:rPr>
              <a:t>Орталық</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сарапшыларының</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пайымынша</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олардың</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барлығы</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ерекше</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қасиетті</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орындар</a:t>
            </a:r>
            <a:r>
              <a:rPr lang="ru-RU" b="1" i="1" dirty="0" smtClean="0">
                <a:latin typeface="Times New Roman" pitchFamily="18" charset="0"/>
                <a:cs typeface="Times New Roman" pitchFamily="18" charset="0"/>
              </a:rPr>
              <a:t>.</a:t>
            </a:r>
          </a:p>
          <a:p>
            <a:endParaRPr lang="ru-RU"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14480" y="857232"/>
            <a:ext cx="6972320" cy="785818"/>
          </a:xfrm>
        </p:spPr>
        <p:txBody>
          <a:bodyPr>
            <a:normAutofit fontScale="90000"/>
          </a:bodyPr>
          <a:lstStyle/>
          <a:p>
            <a:r>
              <a:rPr lang="ru-RU" sz="3100" b="1" dirty="0" smtClean="0">
                <a:solidFill>
                  <a:srgbClr val="00B050"/>
                </a:solidFill>
                <a:latin typeface="Times New Roman" pitchFamily="18" charset="0"/>
                <a:cs typeface="Times New Roman" pitchFamily="18" charset="0"/>
              </a:rPr>
              <a:t>ҰЛЫТАУ, ӘУЛИЕТАУ ШЫҢЫ (АҚМЕШІТ)</a:t>
            </a:r>
            <a:r>
              <a:rPr lang="ru-RU" dirty="0" smtClean="0"/>
              <a:t/>
            </a:r>
            <a:br>
              <a:rPr lang="ru-RU" dirty="0" smtClean="0"/>
            </a:br>
            <a:endParaRPr lang="ru-RU" dirty="0"/>
          </a:p>
        </p:txBody>
      </p:sp>
      <p:sp>
        <p:nvSpPr>
          <p:cNvPr id="6" name="Содержимое 5"/>
          <p:cNvSpPr>
            <a:spLocks noGrp="1"/>
          </p:cNvSpPr>
          <p:nvPr>
            <p:ph sz="half" idx="2"/>
          </p:nvPr>
        </p:nvSpPr>
        <p:spPr>
          <a:xfrm>
            <a:off x="4286248" y="1428736"/>
            <a:ext cx="4643470" cy="2714644"/>
          </a:xfrm>
        </p:spPr>
        <p:txBody>
          <a:bodyPr>
            <a:normAutofit fontScale="92500" lnSpcReduction="20000"/>
          </a:bodyPr>
          <a:lstStyle/>
          <a:p>
            <a:pPr marL="0" lvl="4" indent="0"/>
            <a:r>
              <a:rPr lang="ru-RU" sz="1200" dirty="0" err="1" smtClean="0">
                <a:latin typeface="Times New Roman" pitchFamily="18" charset="0"/>
                <a:cs typeface="Times New Roman" pitchFamily="18" charset="0"/>
              </a:rPr>
              <a:t>Әулиетау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Ақмешіт</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Ұлытаудың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шыңы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дегеннің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мағынаны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білдіреді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Алайда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таулардың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ғылыми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тұрғыдан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қарағанда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жүзінде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соншалықты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емес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Сондықтан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атауы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киелі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қасиетті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мағынада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Қазақ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мемлекеттілігі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үшін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өлке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шынымен</a:t>
            </a:r>
            <a:r>
              <a:rPr lang="ru-RU" sz="1200" dirty="0" smtClean="0">
                <a:latin typeface="Times New Roman" pitchFamily="18" charset="0"/>
                <a:cs typeface="Times New Roman" pitchFamily="18" charset="0"/>
              </a:rPr>
              <a:t> де </a:t>
            </a:r>
            <a:r>
              <a:rPr lang="ru-RU" sz="1200" dirty="0" err="1" smtClean="0">
                <a:latin typeface="Times New Roman" pitchFamily="18" charset="0"/>
                <a:cs typeface="Times New Roman" pitchFamily="18" charset="0"/>
              </a:rPr>
              <a:t>үлкен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маңызға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Мемлекеттілігіміздің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кіндігі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десек</a:t>
            </a:r>
            <a:r>
              <a:rPr lang="ru-RU" sz="1200" dirty="0" smtClean="0">
                <a:latin typeface="Times New Roman" pitchFamily="18" charset="0"/>
                <a:cs typeface="Times New Roman" pitchFamily="18" charset="0"/>
              </a:rPr>
              <a:t> те </a:t>
            </a:r>
            <a:r>
              <a:rPr lang="ru-RU" sz="1200" dirty="0" err="1" smtClean="0">
                <a:latin typeface="Times New Roman" pitchFamily="18" charset="0"/>
                <a:cs typeface="Times New Roman" pitchFamily="18" charset="0"/>
              </a:rPr>
              <a:t>артық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айтқандық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емес</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өлкеде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ежелден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бері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көшпенділердің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көптеген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қасиетті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нысандары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сақталған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Әулиетауда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бірсыпыра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қорымдар</a:t>
            </a:r>
            <a:r>
              <a:rPr lang="ru-RU" sz="1200" dirty="0" smtClean="0">
                <a:latin typeface="Times New Roman" pitchFamily="18" charset="0"/>
                <a:cs typeface="Times New Roman" pitchFamily="18" charset="0"/>
              </a:rPr>
              <a:t> бар. </a:t>
            </a:r>
            <a:r>
              <a:rPr lang="ru-RU" sz="1200" dirty="0" err="1" smtClean="0">
                <a:latin typeface="Times New Roman" pitchFamily="18" charset="0"/>
                <a:cs typeface="Times New Roman" pitchFamily="18" charset="0"/>
              </a:rPr>
              <a:t>Аңыз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бойынша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ежелдегі</a:t>
            </a:r>
            <a:r>
              <a:rPr lang="ru-RU" sz="1200" dirty="0" smtClean="0">
                <a:latin typeface="Times New Roman" pitchFamily="18" charset="0"/>
                <a:cs typeface="Times New Roman" pitchFamily="18" charset="0"/>
              </a:rPr>
              <a:t> Заратустра </a:t>
            </a:r>
            <a:r>
              <a:rPr lang="ru-RU" sz="1200" dirty="0" err="1" smtClean="0">
                <a:latin typeface="Times New Roman" pitchFamily="18" charset="0"/>
                <a:cs typeface="Times New Roman" pitchFamily="18" charset="0"/>
              </a:rPr>
              <a:t>пайғамдар</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өлкеде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дүниеге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деседі</a:t>
            </a:r>
            <a:r>
              <a:rPr lang="ru-RU" sz="1200" dirty="0" smtClean="0">
                <a:latin typeface="Times New Roman" pitchFamily="18" charset="0"/>
                <a:cs typeface="Times New Roman" pitchFamily="18" charset="0"/>
              </a:rPr>
              <a:t>. Орта </a:t>
            </a:r>
            <a:r>
              <a:rPr lang="ru-RU" sz="1200" dirty="0" err="1" smtClean="0">
                <a:latin typeface="Times New Roman" pitchFamily="18" charset="0"/>
                <a:cs typeface="Times New Roman" pitchFamily="18" charset="0"/>
              </a:rPr>
              <a:t>ғасырларда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өңірде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Жошы</a:t>
            </a:r>
            <a:r>
              <a:rPr lang="ru-RU" sz="1200" dirty="0" smtClean="0">
                <a:latin typeface="Times New Roman" pitchFamily="18" charset="0"/>
                <a:cs typeface="Times New Roman" pitchFamily="18" charset="0"/>
              </a:rPr>
              <a:t> хан, </a:t>
            </a:r>
            <a:r>
              <a:rPr lang="ru-RU" sz="1200" dirty="0" err="1" smtClean="0">
                <a:latin typeface="Times New Roman" pitchFamily="18" charset="0"/>
                <a:cs typeface="Times New Roman" pitchFamily="18" charset="0"/>
              </a:rPr>
              <a:t>Алаша</a:t>
            </a:r>
            <a:r>
              <a:rPr lang="ru-RU" sz="1200" dirty="0" smtClean="0">
                <a:latin typeface="Times New Roman" pitchFamily="18" charset="0"/>
                <a:cs typeface="Times New Roman" pitchFamily="18" charset="0"/>
              </a:rPr>
              <a:t> хан, </a:t>
            </a:r>
            <a:r>
              <a:rPr lang="ru-RU" sz="1200" dirty="0" err="1" smtClean="0">
                <a:latin typeface="Times New Roman" pitchFamily="18" charset="0"/>
                <a:cs typeface="Times New Roman" pitchFamily="18" charset="0"/>
              </a:rPr>
              <a:t>Тоқтамыс</a:t>
            </a:r>
            <a:r>
              <a:rPr lang="ru-RU" sz="1200" dirty="0" smtClean="0">
                <a:latin typeface="Times New Roman" pitchFamily="18" charset="0"/>
                <a:cs typeface="Times New Roman" pitchFamily="18" charset="0"/>
              </a:rPr>
              <a:t> хан, </a:t>
            </a:r>
            <a:r>
              <a:rPr lang="ru-RU" sz="1200" dirty="0" err="1" smtClean="0">
                <a:latin typeface="Times New Roman" pitchFamily="18" charset="0"/>
                <a:cs typeface="Times New Roman" pitchFamily="18" charset="0"/>
              </a:rPr>
              <a:t>Едіге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және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басқа</a:t>
            </a:r>
            <a:r>
              <a:rPr lang="ru-RU" sz="1200" dirty="0" smtClean="0">
                <a:latin typeface="Times New Roman" pitchFamily="18" charset="0"/>
                <a:cs typeface="Times New Roman" pitchFamily="18" charset="0"/>
              </a:rPr>
              <a:t> да </a:t>
            </a:r>
            <a:r>
              <a:rPr lang="ru-RU" sz="1200" dirty="0" err="1" smtClean="0">
                <a:latin typeface="Times New Roman" pitchFamily="18" charset="0"/>
                <a:cs typeface="Times New Roman" pitchFamily="18" charset="0"/>
              </a:rPr>
              <a:t>есімі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жарып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жаһанға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тараған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бабаларымыз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жерленгені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ғылыми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ізденістермен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дәлелденіп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отыр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халықтың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жадында</a:t>
            </a:r>
            <a:r>
              <a:rPr lang="ru-RU" sz="1200" dirty="0" smtClean="0">
                <a:latin typeface="Times New Roman" pitchFamily="18" charset="0"/>
                <a:cs typeface="Times New Roman" pitchFamily="18" charset="0"/>
              </a:rPr>
              <a:t>, ал, </a:t>
            </a:r>
            <a:r>
              <a:rPr lang="ru-RU" sz="1200" dirty="0" err="1" smtClean="0">
                <a:latin typeface="Times New Roman" pitchFamily="18" charset="0"/>
                <a:cs typeface="Times New Roman" pitchFamily="18" charset="0"/>
              </a:rPr>
              <a:t>көшпелі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халықтың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өскелең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ұрпағы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үнемі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естен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кетірмейді</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қасиетті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таулар</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еліміздің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қойнауында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сақтап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этникалық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ескерткіш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a:t>
            </a:r>
            <a:r>
              <a:rPr lang="ru-RU" sz="1200" dirty="0" smtClean="0">
                <a:latin typeface="Times New Roman" pitchFamily="18" charset="0"/>
                <a:cs typeface="Times New Roman" pitchFamily="18" charset="0"/>
              </a:rPr>
              <a:t> де, </a:t>
            </a:r>
            <a:r>
              <a:rPr lang="ru-RU" sz="1200" dirty="0" err="1" smtClean="0">
                <a:latin typeface="Times New Roman" pitchFamily="18" charset="0"/>
                <a:cs typeface="Times New Roman" pitchFamily="18" charset="0"/>
              </a:rPr>
              <a:t>халық</a:t>
            </a:r>
            <a:r>
              <a:rPr lang="ru-RU" sz="1200" dirty="0" smtClean="0">
                <a:latin typeface="Times New Roman" pitchFamily="18" charset="0"/>
                <a:cs typeface="Times New Roman" pitchFamily="18" charset="0"/>
              </a:rPr>
              <a:t> та </a:t>
            </a:r>
            <a:r>
              <a:rPr lang="ru-RU" sz="1200" dirty="0" err="1" smtClean="0">
                <a:latin typeface="Times New Roman" pitchFamily="18" charset="0"/>
                <a:cs typeface="Times New Roman" pitchFamily="18" charset="0"/>
              </a:rPr>
              <a:t>ешқашан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қартаймайды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Қазақ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халқының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тіпті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түріктердің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мемлекеттілігінің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өлкенің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орны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бөлек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Айрықша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алаштың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басын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қосқан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Бүгінгі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елдігіміздің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негізі</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жерде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қаланып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мемлекетіміздің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кіндігіне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айналды</a:t>
            </a:r>
            <a:r>
              <a:rPr lang="ru-RU" sz="1200" dirty="0" smtClean="0">
                <a:latin typeface="Times New Roman" pitchFamily="18" charset="0"/>
                <a:cs typeface="Times New Roman" pitchFamily="18" charset="0"/>
              </a:rPr>
              <a:t>.</a:t>
            </a:r>
          </a:p>
          <a:p>
            <a:endParaRPr lang="ru-RU" sz="1400" dirty="0"/>
          </a:p>
        </p:txBody>
      </p:sp>
      <p:sp>
        <p:nvSpPr>
          <p:cNvPr id="8" name="Прямоугольник 7"/>
          <p:cNvSpPr/>
          <p:nvPr/>
        </p:nvSpPr>
        <p:spPr>
          <a:xfrm>
            <a:off x="285720" y="4143380"/>
            <a:ext cx="8572560" cy="2308324"/>
          </a:xfrm>
          <a:prstGeom prst="rect">
            <a:avLst/>
          </a:prstGeom>
        </p:spPr>
        <p:txBody>
          <a:bodyPr wrap="square">
            <a:spAutoFit/>
          </a:bodyPr>
          <a:lstStyle/>
          <a:p>
            <a:r>
              <a:rPr lang="ru-RU" sz="1200" dirty="0" err="1" smtClean="0">
                <a:latin typeface="Times New Roman" pitchFamily="18" charset="0"/>
                <a:cs typeface="Times New Roman" pitchFamily="18" charset="0"/>
              </a:rPr>
              <a:t>Елдігіміздің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қалыптасу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мемлекетіміздің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құрылу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Ұлытаудан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ажырату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мүмкін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емес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таулар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қазақ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мемлекеттілігіндегі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барлық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тарихи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маңызды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кезеңдерге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куә</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Сондықтан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аталып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кеткен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Шынымен</a:t>
            </a:r>
            <a:r>
              <a:rPr lang="ru-RU" sz="1200" dirty="0" smtClean="0">
                <a:latin typeface="Times New Roman" pitchFamily="18" charset="0"/>
                <a:cs typeface="Times New Roman" pitchFamily="18" charset="0"/>
              </a:rPr>
              <a:t> де «</a:t>
            </a:r>
            <a:r>
              <a:rPr lang="ru-RU" sz="1200" dirty="0" err="1" smtClean="0">
                <a:latin typeface="Times New Roman" pitchFamily="18" charset="0"/>
                <a:cs typeface="Times New Roman" pitchFamily="18" charset="0"/>
              </a:rPr>
              <a:t>Ұлы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өлке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Әулиетау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шыңынан</a:t>
            </a:r>
            <a:r>
              <a:rPr lang="ru-RU" sz="1200" dirty="0" smtClean="0">
                <a:latin typeface="Times New Roman" pitchFamily="18" charset="0"/>
                <a:cs typeface="Times New Roman" pitchFamily="18" charset="0"/>
              </a:rPr>
              <a:t> 40-60 </a:t>
            </a:r>
            <a:r>
              <a:rPr lang="ru-RU" sz="1200" dirty="0" err="1" smtClean="0">
                <a:latin typeface="Times New Roman" pitchFamily="18" charset="0"/>
                <a:cs typeface="Times New Roman" pitchFamily="18" charset="0"/>
              </a:rPr>
              <a:t>шақырым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айланасында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тоғыз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бірдей</a:t>
            </a:r>
            <a:r>
              <a:rPr lang="ru-RU" sz="1200" dirty="0" smtClean="0">
                <a:latin typeface="Times New Roman" pitchFamily="18" charset="0"/>
                <a:cs typeface="Times New Roman" pitchFamily="18" charset="0"/>
              </a:rPr>
              <a:t> хан </a:t>
            </a:r>
            <a:r>
              <a:rPr lang="ru-RU" sz="1200" dirty="0" err="1" smtClean="0">
                <a:latin typeface="Times New Roman" pitchFamily="18" charset="0"/>
                <a:cs typeface="Times New Roman" pitchFamily="18" charset="0"/>
              </a:rPr>
              <a:t>ордасы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тігілген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деседі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Айрықша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өлкені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айналып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сызып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қойғанындай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Халықтың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ауыз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әдебиетінде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Сарыарқаның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нүктесі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арқаның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нағыз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кіндігі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дәл</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жерде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аңыздар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артылады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Кейбір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аңыздарға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сүйенсек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Әулиетау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шыңы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аспанға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тіреледі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Оның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шоқтығы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a:t>
            </a:r>
            <a:r>
              <a:rPr lang="ru-RU" sz="1200" dirty="0" smtClean="0">
                <a:latin typeface="Times New Roman" pitchFamily="18" charset="0"/>
                <a:cs typeface="Times New Roman" pitchFamily="18" charset="0"/>
              </a:rPr>
              <a:t> мен </a:t>
            </a:r>
            <a:r>
              <a:rPr lang="ru-RU" sz="1200" dirty="0" err="1" smtClean="0">
                <a:latin typeface="Times New Roman" pitchFamily="18" charset="0"/>
                <a:cs typeface="Times New Roman" pitchFamily="18" charset="0"/>
              </a:rPr>
              <a:t>Көк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түйісетін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Ежелден</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тау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киелі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Құдай</a:t>
            </a:r>
            <a:r>
              <a:rPr lang="ru-RU" sz="1200" dirty="0" smtClean="0">
                <a:latin typeface="Times New Roman" pitchFamily="18" charset="0"/>
                <a:cs typeface="Times New Roman" pitchFamily="18" charset="0"/>
              </a:rPr>
              <a:t> мен </a:t>
            </a:r>
            <a:r>
              <a:rPr lang="ru-RU" sz="1200" dirty="0" err="1" smtClean="0">
                <a:latin typeface="Times New Roman" pitchFamily="18" charset="0"/>
                <a:cs typeface="Times New Roman" pitchFamily="18" charset="0"/>
              </a:rPr>
              <a:t>аруақтардың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мекені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саналатын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тауды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перілер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жақсы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көреді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деседі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Сондықтан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болар</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аймақ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Жаратушыға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тағзым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ету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өлкесі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Табиғат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адам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баласын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алақанына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аялайтын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мәпелейтін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ұғым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қалыптасқан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Ежелде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өңірді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еткен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халық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көнеден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санасында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қалыптасқан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болмысына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сіңіп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кеткен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себептермен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киелі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етіп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таңдаған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Ерте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заманнан-ақ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Ұлытауда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өзіндік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ерекше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қасиетті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заңдары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орнап</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талаптар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бойынша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өмір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бірқалыпты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жалғасып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келеді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Бағзы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заманнан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өңірді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Жаратушыға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тағзым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ету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орны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белгілеп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ғасырлар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бойы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ата-бабаларымыз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Әулиетауға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түрлі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рәсімдерді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өткізуге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келетін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дәстүр</a:t>
            </a:r>
            <a:r>
              <a:rPr lang="ru-RU" sz="1200" dirty="0" smtClean="0">
                <a:latin typeface="Times New Roman" pitchFamily="18" charset="0"/>
                <a:cs typeface="Times New Roman" pitchFamily="18" charset="0"/>
              </a:rPr>
              <a:t> осы </a:t>
            </a:r>
            <a:r>
              <a:rPr lang="ru-RU" sz="1200" dirty="0" err="1" smtClean="0">
                <a:latin typeface="Times New Roman" pitchFamily="18" charset="0"/>
                <a:cs typeface="Times New Roman" pitchFamily="18" charset="0"/>
              </a:rPr>
              <a:t>күнге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дейін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жалғасып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келеді</a:t>
            </a:r>
            <a:r>
              <a:rPr lang="ru-RU" sz="1200" dirty="0" smtClean="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8884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85728"/>
            <a:ext cx="4257676" cy="1928826"/>
          </a:xfrm>
        </p:spPr>
        <p:txBody>
          <a:bodyPr>
            <a:normAutofit/>
          </a:bodyPr>
          <a:lstStyle/>
          <a:p>
            <a:r>
              <a:rPr lang="ru-RU" sz="3600" b="1" dirty="0" smtClean="0">
                <a:solidFill>
                  <a:srgbClr val="00B050"/>
                </a:solidFill>
                <a:latin typeface="Times New Roman" pitchFamily="18" charset="0"/>
                <a:cs typeface="Times New Roman" pitchFamily="18" charset="0"/>
              </a:rPr>
              <a:t>ЕДІГЕ ШЫҢЫ</a:t>
            </a:r>
            <a:endParaRPr lang="ru-RU" sz="3600" dirty="0">
              <a:solidFill>
                <a:srgbClr val="00B05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642910" y="1714488"/>
            <a:ext cx="7643866" cy="4911741"/>
          </a:xfrm>
        </p:spPr>
        <p:txBody>
          <a:bodyPr>
            <a:normAutofit fontScale="40000" lnSpcReduction="20000"/>
          </a:bodyPr>
          <a:lstStyle/>
          <a:p>
            <a:endParaRPr lang="ru-RU" dirty="0" smtClean="0"/>
          </a:p>
          <a:p>
            <a:endParaRPr lang="ru-RU" dirty="0" smtClean="0"/>
          </a:p>
          <a:p>
            <a:endParaRPr lang="ru-RU" dirty="0" smtClean="0"/>
          </a:p>
          <a:p>
            <a:endParaRPr lang="ru-RU" dirty="0" smtClean="0"/>
          </a:p>
          <a:p>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шыңы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Ұлытау</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ауылынан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батысқа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қарай</a:t>
            </a:r>
            <a:r>
              <a:rPr lang="ru-RU" sz="3000" b="1" i="1" dirty="0" smtClean="0">
                <a:latin typeface="Times New Roman" pitchFamily="18" charset="0"/>
                <a:cs typeface="Times New Roman" pitchFamily="18" charset="0"/>
              </a:rPr>
              <a:t> 35 </a:t>
            </a:r>
            <a:r>
              <a:rPr lang="ru-RU" sz="3000" b="1" i="1" dirty="0" err="1" smtClean="0">
                <a:latin typeface="Times New Roman" pitchFamily="18" charset="0"/>
                <a:cs typeface="Times New Roman" pitchFamily="18" charset="0"/>
              </a:rPr>
              <a:t>шақырым</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қашықтықта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орналасқан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төбесінде</a:t>
            </a:r>
            <a:r>
              <a:rPr lang="ru-RU" sz="3000" b="1" i="1" dirty="0" smtClean="0">
                <a:latin typeface="Times New Roman" pitchFamily="18" charset="0"/>
                <a:cs typeface="Times New Roman" pitchFamily="18" charset="0"/>
              </a:rPr>
              <a:t> Алтын </a:t>
            </a:r>
            <a:r>
              <a:rPr lang="ru-RU" sz="3000" b="1" i="1" dirty="0" err="1" smtClean="0">
                <a:latin typeface="Times New Roman" pitchFamily="18" charset="0"/>
                <a:cs typeface="Times New Roman" pitchFamily="18" charset="0"/>
              </a:rPr>
              <a:t>Орданың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атақты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билеушісі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Тоқтамыс</a:t>
            </a:r>
            <a:r>
              <a:rPr lang="ru-RU" sz="3000" b="1" i="1" dirty="0" smtClean="0">
                <a:latin typeface="Times New Roman" pitchFamily="18" charset="0"/>
                <a:cs typeface="Times New Roman" pitchFamily="18" charset="0"/>
              </a:rPr>
              <a:t> хан </a:t>
            </a:r>
            <a:r>
              <a:rPr lang="ru-RU" sz="3000" b="1" i="1" dirty="0" err="1" smtClean="0">
                <a:latin typeface="Times New Roman" pitchFamily="18" charset="0"/>
                <a:cs typeface="Times New Roman" pitchFamily="18" charset="0"/>
              </a:rPr>
              <a:t>жерленген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Сонымен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қатар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шыңында</a:t>
            </a:r>
            <a:r>
              <a:rPr lang="ru-RU" sz="3000" b="1" i="1" dirty="0" smtClean="0">
                <a:latin typeface="Times New Roman" pitchFamily="18" charset="0"/>
                <a:cs typeface="Times New Roman" pitchFamily="18" charset="0"/>
              </a:rPr>
              <a:t> орта </a:t>
            </a:r>
            <a:r>
              <a:rPr lang="ru-RU" sz="3000" b="1" i="1" dirty="0" err="1" smtClean="0">
                <a:latin typeface="Times New Roman" pitchFamily="18" charset="0"/>
                <a:cs typeface="Times New Roman" pitchFamily="18" charset="0"/>
              </a:rPr>
              <a:t>ғасырларда</a:t>
            </a:r>
            <a:r>
              <a:rPr lang="ru-RU" sz="3000" b="1" i="1" dirty="0" smtClean="0">
                <a:latin typeface="Times New Roman" pitchFamily="18" charset="0"/>
                <a:cs typeface="Times New Roman" pitchFamily="18" charset="0"/>
              </a:rPr>
              <a:t> аса </a:t>
            </a:r>
            <a:r>
              <a:rPr lang="ru-RU" sz="3000" b="1" i="1" dirty="0" err="1" smtClean="0">
                <a:latin typeface="Times New Roman" pitchFamily="18" charset="0"/>
                <a:cs typeface="Times New Roman" pitchFamily="18" charset="0"/>
              </a:rPr>
              <a:t>зор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беделге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ие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болып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әділ</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әрі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шешен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Едігенің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моласы</a:t>
            </a:r>
            <a:r>
              <a:rPr lang="ru-RU" sz="3000" b="1" i="1" dirty="0" smtClean="0">
                <a:latin typeface="Times New Roman" pitchFamily="18" charset="0"/>
                <a:cs typeface="Times New Roman" pitchFamily="18" charset="0"/>
              </a:rPr>
              <a:t> да бар. </a:t>
            </a:r>
            <a:r>
              <a:rPr lang="ru-RU" sz="3000" b="1" i="1" dirty="0" err="1" smtClean="0">
                <a:latin typeface="Times New Roman" pitchFamily="18" charset="0"/>
                <a:cs typeface="Times New Roman" pitchFamily="18" charset="0"/>
              </a:rPr>
              <a:t>Сондықтан</a:t>
            </a:r>
            <a:r>
              <a:rPr lang="ru-RU" sz="3000" b="1" i="1" dirty="0" smtClean="0">
                <a:latin typeface="Times New Roman" pitchFamily="18" charset="0"/>
                <a:cs typeface="Times New Roman" pitchFamily="18" charset="0"/>
              </a:rPr>
              <a:t> да </a:t>
            </a:r>
            <a:r>
              <a:rPr lang="ru-RU" sz="3000" b="1" i="1" dirty="0" err="1" smtClean="0">
                <a:latin typeface="Times New Roman" pitchFamily="18" charset="0"/>
                <a:cs typeface="Times New Roman" pitchFamily="18" charset="0"/>
              </a:rPr>
              <a:t>тауды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шыңы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атап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кеткен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халық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Тоқтамыс</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ханның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замандасы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болған</a:t>
            </a:r>
            <a:r>
              <a:rPr lang="ru-RU" sz="3000" b="1" i="1" dirty="0" smtClean="0">
                <a:latin typeface="Times New Roman" pitchFamily="18" charset="0"/>
                <a:cs typeface="Times New Roman" pitchFamily="18" charset="0"/>
              </a:rPr>
              <a:t>. Хан </a:t>
            </a:r>
            <a:r>
              <a:rPr lang="ru-RU" sz="3000" b="1" i="1" dirty="0" err="1" smtClean="0">
                <a:latin typeface="Times New Roman" pitchFamily="18" charset="0"/>
                <a:cs typeface="Times New Roman" pitchFamily="18" charset="0"/>
              </a:rPr>
              <a:t>кеңесшісі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болыпты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деседі</a:t>
            </a:r>
            <a:r>
              <a:rPr lang="ru-RU" sz="3000" b="1" i="1" dirty="0" smtClean="0">
                <a:latin typeface="Times New Roman" pitchFamily="18" charset="0"/>
                <a:cs typeface="Times New Roman" pitchFamily="18" charset="0"/>
              </a:rPr>
              <a:t>. Ал, </a:t>
            </a:r>
            <a:r>
              <a:rPr lang="ru-RU" sz="3000" b="1" i="1" dirty="0" err="1" smtClean="0">
                <a:latin typeface="Times New Roman" pitchFamily="18" charset="0"/>
                <a:cs typeface="Times New Roman" pitchFamily="18" charset="0"/>
              </a:rPr>
              <a:t>Тоқтамыс</a:t>
            </a:r>
            <a:r>
              <a:rPr lang="ru-RU" sz="3000" b="1" i="1" dirty="0" smtClean="0">
                <a:latin typeface="Times New Roman" pitchFamily="18" charset="0"/>
                <a:cs typeface="Times New Roman" pitchFamily="18" charset="0"/>
              </a:rPr>
              <a:t> 1380-1395 </a:t>
            </a:r>
            <a:r>
              <a:rPr lang="ru-RU" sz="3000" b="1" i="1" dirty="0" err="1" smtClean="0">
                <a:latin typeface="Times New Roman" pitchFamily="18" charset="0"/>
                <a:cs typeface="Times New Roman" pitchFamily="18" charset="0"/>
              </a:rPr>
              <a:t>жылдар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аралығында</a:t>
            </a:r>
            <a:r>
              <a:rPr lang="ru-RU" sz="3000" b="1" i="1" dirty="0" smtClean="0">
                <a:latin typeface="Times New Roman" pitchFamily="18" charset="0"/>
                <a:cs typeface="Times New Roman" pitchFamily="18" charset="0"/>
              </a:rPr>
              <a:t> Алтын </a:t>
            </a:r>
            <a:r>
              <a:rPr lang="ru-RU" sz="3000" b="1" i="1" dirty="0" err="1" smtClean="0">
                <a:latin typeface="Times New Roman" pitchFamily="18" charset="0"/>
                <a:cs typeface="Times New Roman" pitchFamily="18" charset="0"/>
              </a:rPr>
              <a:t>Орданы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билеген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Ол</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кезде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Ұлы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даланың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ірі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әрі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үлкен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саяси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маңызға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ие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қалалары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Сауран</a:t>
            </a:r>
            <a:r>
              <a:rPr lang="ru-RU" sz="3000" b="1" i="1" dirty="0" smtClean="0">
                <a:latin typeface="Times New Roman" pitchFamily="18" charset="0"/>
                <a:cs typeface="Times New Roman" pitchFamily="18" charset="0"/>
              </a:rPr>
              <a:t> мен </a:t>
            </a:r>
            <a:r>
              <a:rPr lang="ru-RU" sz="3000" b="1" i="1" dirty="0" err="1" smtClean="0">
                <a:latin typeface="Times New Roman" pitchFamily="18" charset="0"/>
                <a:cs typeface="Times New Roman" pitchFamily="18" charset="0"/>
              </a:rPr>
              <a:t>Сығанақ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болыпты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Тоқтамыс</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ханның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күшейіп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Еділ</a:t>
            </a:r>
            <a:r>
              <a:rPr lang="ru-RU" sz="3000" b="1" i="1" dirty="0" smtClean="0">
                <a:latin typeface="Times New Roman" pitchFamily="18" charset="0"/>
                <a:cs typeface="Times New Roman" pitchFamily="18" charset="0"/>
              </a:rPr>
              <a:t> мен </a:t>
            </a:r>
            <a:r>
              <a:rPr lang="ru-RU" sz="3000" b="1" i="1" dirty="0" err="1" smtClean="0">
                <a:latin typeface="Times New Roman" pitchFamily="18" charset="0"/>
                <a:cs typeface="Times New Roman" pitchFamily="18" charset="0"/>
              </a:rPr>
              <a:t>Жайық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арасындағы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аумақты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басып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алған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кездері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Сол</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өлкеде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Тоқтамыс</a:t>
            </a:r>
            <a:r>
              <a:rPr lang="ru-RU" sz="3000" b="1" i="1" dirty="0" smtClean="0">
                <a:latin typeface="Times New Roman" pitchFamily="18" charset="0"/>
                <a:cs typeface="Times New Roman" pitchFamily="18" charset="0"/>
              </a:rPr>
              <a:t> хан мен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Ноғай</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Ордасын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құрған</a:t>
            </a:r>
            <a:r>
              <a:rPr lang="ru-RU" sz="3000" b="1" i="1" dirty="0" smtClean="0">
                <a:latin typeface="Times New Roman" pitchFamily="18" charset="0"/>
                <a:cs typeface="Times New Roman" pitchFamily="18" charset="0"/>
              </a:rPr>
              <a:t>. Алтын </a:t>
            </a:r>
            <a:r>
              <a:rPr lang="ru-RU" sz="3000" b="1" i="1" dirty="0" err="1" smtClean="0">
                <a:latin typeface="Times New Roman" pitchFamily="18" charset="0"/>
                <a:cs typeface="Times New Roman" pitchFamily="18" charset="0"/>
              </a:rPr>
              <a:t>Орданы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ішкі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жанжалдар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жан-жаққа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бытыратып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ұлыстың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көсемі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жеке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өзі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билеуші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болғысы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кеп</a:t>
            </a:r>
            <a:r>
              <a:rPr lang="ru-RU" sz="3000" b="1" i="1" dirty="0" smtClean="0">
                <a:latin typeface="Times New Roman" pitchFamily="18" charset="0"/>
                <a:cs typeface="Times New Roman" pitchFamily="18" charset="0"/>
              </a:rPr>
              <a:t>, хан </a:t>
            </a:r>
            <a:r>
              <a:rPr lang="ru-RU" sz="3000" b="1" i="1" dirty="0" err="1" smtClean="0">
                <a:latin typeface="Times New Roman" pitchFamily="18" charset="0"/>
                <a:cs typeface="Times New Roman" pitchFamily="18" charset="0"/>
              </a:rPr>
              <a:t>билігіне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бағынбай</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сес</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көрсетіп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жүрген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заман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Сол</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кезде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Ноғай</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Ордасын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нығайтып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халқын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жұмылдыра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біліп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үлкен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саяси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күшке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айналдырған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Елдіктің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мемлекеттің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қуаты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халық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бірлігінде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екенін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жақсы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түсінген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Қазақ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қарақалпақ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және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башқұрт</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халықтарының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ауыз</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әдебиетінде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дәл</a:t>
            </a:r>
            <a:r>
              <a:rPr lang="ru-RU" sz="3000" b="1" i="1" dirty="0" smtClean="0">
                <a:latin typeface="Times New Roman" pitchFamily="18" charset="0"/>
                <a:cs typeface="Times New Roman" pitchFamily="18" charset="0"/>
              </a:rPr>
              <a:t> осы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Ноғай</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Ордасының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негізін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қалаушысы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әрі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билеушісі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болып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суреттеледі</a:t>
            </a:r>
            <a:r>
              <a:rPr lang="ru-RU" sz="3000" b="1" i="1" dirty="0" smtClean="0">
                <a:latin typeface="Times New Roman" pitchFamily="18" charset="0"/>
                <a:cs typeface="Times New Roman" pitchFamily="18" charset="0"/>
              </a:rPr>
              <a:t>.</a:t>
            </a:r>
          </a:p>
          <a:p>
            <a:r>
              <a:rPr lang="ru-RU" sz="3000" b="1" i="1" dirty="0" smtClean="0">
                <a:latin typeface="Times New Roman" pitchFamily="18" charset="0"/>
                <a:cs typeface="Times New Roman" pitchFamily="18" charset="0"/>
              </a:rPr>
              <a:t>Алтын Орда </a:t>
            </a:r>
            <a:r>
              <a:rPr lang="ru-RU" sz="3000" b="1" i="1" dirty="0" err="1" smtClean="0">
                <a:latin typeface="Times New Roman" pitchFamily="18" charset="0"/>
                <a:cs typeface="Times New Roman" pitchFamily="18" charset="0"/>
              </a:rPr>
              <a:t>саяси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дағдарысқа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ұшыраған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жылдары</a:t>
            </a:r>
            <a:r>
              <a:rPr lang="ru-RU" sz="3000" b="1" i="1" dirty="0" smtClean="0">
                <a:latin typeface="Times New Roman" pitchFamily="18" charset="0"/>
                <a:cs typeface="Times New Roman" pitchFamily="18" charset="0"/>
              </a:rPr>
              <a:t> (1410-1412 ж.ж.)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билігінен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айырылады</a:t>
            </a:r>
            <a:r>
              <a:rPr lang="ru-RU" sz="3000" b="1" i="1" dirty="0" smtClean="0">
                <a:latin typeface="Times New Roman" pitchFamily="18" charset="0"/>
                <a:cs typeface="Times New Roman" pitchFamily="18" charset="0"/>
              </a:rPr>
              <a:t>. 1419-шы </a:t>
            </a:r>
            <a:r>
              <a:rPr lang="ru-RU" sz="3000" b="1" i="1" dirty="0" err="1" smtClean="0">
                <a:latin typeface="Times New Roman" pitchFamily="18" charset="0"/>
                <a:cs typeface="Times New Roman" pitchFamily="18" charset="0"/>
              </a:rPr>
              <a:t>жылы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Сарайшық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қаласының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түбінде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шайқаста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Едігені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Тоқтамыс</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ханның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ұлы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Қадырберді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өлтіріпті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Содан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бидің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денесі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Ұлытауға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жеткізіліп</a:t>
            </a:r>
            <a:r>
              <a:rPr lang="ru-RU" sz="3000" b="1" i="1" dirty="0" smtClean="0">
                <a:latin typeface="Times New Roman" pitchFamily="18" charset="0"/>
                <a:cs typeface="Times New Roman" pitchFamily="18" charset="0"/>
              </a:rPr>
              <a:t>, осы </a:t>
            </a:r>
            <a:r>
              <a:rPr lang="ru-RU" sz="3000" b="1" i="1" dirty="0" err="1" smtClean="0">
                <a:latin typeface="Times New Roman" pitchFamily="18" charset="0"/>
                <a:cs typeface="Times New Roman" pitchFamily="18" charset="0"/>
              </a:rPr>
              <a:t>шыңның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төбесінде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жерленген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деректер</a:t>
            </a:r>
            <a:r>
              <a:rPr lang="ru-RU" sz="3000" b="1" i="1" dirty="0" smtClean="0">
                <a:latin typeface="Times New Roman" pitchFamily="18" charset="0"/>
                <a:cs typeface="Times New Roman" pitchFamily="18" charset="0"/>
              </a:rPr>
              <a:t> бар. </a:t>
            </a:r>
            <a:r>
              <a:rPr lang="ru-RU" sz="3000" b="1" i="1" dirty="0" err="1" smtClean="0">
                <a:latin typeface="Times New Roman" pitchFamily="18" charset="0"/>
                <a:cs typeface="Times New Roman" pitchFamily="18" charset="0"/>
              </a:rPr>
              <a:t>Тіпті</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моласына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тас</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қойылған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Содан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бері</a:t>
            </a:r>
            <a:r>
              <a:rPr lang="ru-RU" sz="3000" b="1" i="1" dirty="0" smtClean="0">
                <a:latin typeface="Times New Roman" pitchFamily="18" charset="0"/>
                <a:cs typeface="Times New Roman" pitchFamily="18" charset="0"/>
              </a:rPr>
              <a:t> осы </a:t>
            </a:r>
            <a:r>
              <a:rPr lang="ru-RU" sz="3000" b="1" i="1" dirty="0" err="1" smtClean="0">
                <a:latin typeface="Times New Roman" pitchFamily="18" charset="0"/>
                <a:cs typeface="Times New Roman" pitchFamily="18" charset="0"/>
              </a:rPr>
              <a:t>тау</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шыңы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моласы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аталады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Едігенің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кіндік</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қаны</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тамған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жері</a:t>
            </a:r>
            <a:r>
              <a:rPr lang="ru-RU" sz="3000" b="1" i="1" dirty="0" smtClean="0">
                <a:latin typeface="Times New Roman" pitchFamily="18" charset="0"/>
                <a:cs typeface="Times New Roman" pitchFamily="18" charset="0"/>
              </a:rPr>
              <a:t> де </a:t>
            </a:r>
            <a:r>
              <a:rPr lang="ru-RU" sz="3000" b="1" i="1" dirty="0" err="1" smtClean="0">
                <a:latin typeface="Times New Roman" pitchFamily="18" charset="0"/>
                <a:cs typeface="Times New Roman" pitchFamily="18" charset="0"/>
              </a:rPr>
              <a:t>Ұлытау</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Нақтырақ</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айтқанда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Кішітау</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деген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жер</a:t>
            </a:r>
            <a:r>
              <a:rPr lang="ru-RU" sz="3000" b="1" i="1" dirty="0" smtClean="0">
                <a:latin typeface="Times New Roman" pitchFamily="18" charset="0"/>
                <a:cs typeface="Times New Roman" pitchFamily="18" charset="0"/>
              </a:rPr>
              <a:t>. Бала </a:t>
            </a:r>
            <a:r>
              <a:rPr lang="ru-RU" sz="3000" b="1" i="1" dirty="0" err="1" smtClean="0">
                <a:latin typeface="Times New Roman" pitchFamily="18" charset="0"/>
                <a:cs typeface="Times New Roman" pitchFamily="18" charset="0"/>
              </a:rPr>
              <a:t>кезінен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зерек</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алғыр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қайсар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болып</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өскен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Ауыз</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әдебиетінде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сақталған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аңыздарға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сүйенсек</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оның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өжеттілігін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табандылығын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даналығын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және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көрегенділігін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аңғаруға</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болады</a:t>
            </a:r>
            <a:r>
              <a:rPr lang="ru-RU" sz="3000" b="1" i="1" dirty="0" smtClean="0">
                <a:latin typeface="Times New Roman" pitchFamily="18" charset="0"/>
                <a:cs typeface="Times New Roman" pitchFamily="18" charset="0"/>
              </a:rPr>
              <a:t>. Оны </a:t>
            </a:r>
            <a:r>
              <a:rPr lang="ru-RU" sz="3000" b="1" i="1" dirty="0" err="1" smtClean="0">
                <a:latin typeface="Times New Roman" pitchFamily="18" charset="0"/>
                <a:cs typeface="Times New Roman" pitchFamily="18" charset="0"/>
              </a:rPr>
              <a:t>әрдайым</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нағыз</a:t>
            </a:r>
            <a:r>
              <a:rPr lang="ru-RU" sz="3000" b="1" i="1" dirty="0" smtClean="0">
                <a:latin typeface="Times New Roman" pitchFamily="18" charset="0"/>
                <a:cs typeface="Times New Roman" pitchFamily="18" charset="0"/>
              </a:rPr>
              <a:t> батыр </a:t>
            </a:r>
            <a:r>
              <a:rPr lang="ru-RU" sz="3000" b="1" i="1" dirty="0" err="1" smtClean="0">
                <a:latin typeface="Times New Roman" pitchFamily="18" charset="0"/>
                <a:cs typeface="Times New Roman" pitchFamily="18" charset="0"/>
              </a:rPr>
              <a:t>ретінде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сипаттаған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Шынымен</a:t>
            </a:r>
            <a:r>
              <a:rPr lang="ru-RU" sz="3000" b="1" i="1" dirty="0" smtClean="0">
                <a:latin typeface="Times New Roman" pitchFamily="18" charset="0"/>
                <a:cs typeface="Times New Roman" pitchFamily="18" charset="0"/>
              </a:rPr>
              <a:t> де </a:t>
            </a:r>
            <a:r>
              <a:rPr lang="ru-RU" sz="3000" b="1" i="1" dirty="0" err="1" smtClean="0">
                <a:latin typeface="Times New Roman" pitchFamily="18" charset="0"/>
                <a:cs typeface="Times New Roman" pitchFamily="18" charset="0"/>
              </a:rPr>
              <a:t>көсем</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шешен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әділ</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a:t>
            </a:r>
            <a:r>
              <a:rPr lang="ru-RU" sz="3000" b="1" i="1" dirty="0" smtClean="0">
                <a:latin typeface="Times New Roman" pitchFamily="18" charset="0"/>
                <a:cs typeface="Times New Roman" pitchFamily="18" charset="0"/>
              </a:rPr>
              <a:t> дана </a:t>
            </a:r>
            <a:r>
              <a:rPr lang="ru-RU" sz="3000" b="1" i="1" dirty="0" err="1" smtClean="0">
                <a:latin typeface="Times New Roman" pitchFamily="18" charset="0"/>
                <a:cs typeface="Times New Roman" pitchFamily="18" charset="0"/>
              </a:rPr>
              <a:t>би</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болған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Халықтың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ауыз</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әдебиетінде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мынадай</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өлең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жолдары</a:t>
            </a:r>
            <a:r>
              <a:rPr lang="ru-RU" sz="3000" b="1" i="1" dirty="0" smtClean="0">
                <a:latin typeface="Times New Roman" pitchFamily="18" charset="0"/>
                <a:cs typeface="Times New Roman" pitchFamily="18" charset="0"/>
              </a:rPr>
              <a:t> бар:  </a:t>
            </a:r>
          </a:p>
          <a:p>
            <a:r>
              <a:rPr lang="ru-RU" sz="3000" b="1" i="1" dirty="0" smtClean="0">
                <a:latin typeface="Times New Roman" pitchFamily="18" charset="0"/>
                <a:cs typeface="Times New Roman" pitchFamily="18" charset="0"/>
              </a:rPr>
              <a:t>«</a:t>
            </a:r>
            <a:r>
              <a:rPr lang="ru-RU" sz="3000" b="1" i="1" dirty="0" err="1" smtClean="0">
                <a:latin typeface="Times New Roman" pitchFamily="18" charset="0"/>
                <a:cs typeface="Times New Roman" pitchFamily="18" charset="0"/>
              </a:rPr>
              <a:t>Едіге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деген</a:t>
            </a:r>
            <a:r>
              <a:rPr lang="ru-RU" sz="3000" b="1" i="1" dirty="0" smtClean="0">
                <a:latin typeface="Times New Roman" pitchFamily="18" charset="0"/>
                <a:cs typeface="Times New Roman" pitchFamily="18" charset="0"/>
              </a:rPr>
              <a:t> ер </a:t>
            </a:r>
            <a:r>
              <a:rPr lang="ru-RU" sz="3000" b="1" i="1" dirty="0" err="1" smtClean="0">
                <a:latin typeface="Times New Roman" pitchFamily="18" charset="0"/>
                <a:cs typeface="Times New Roman" pitchFamily="18" charset="0"/>
              </a:rPr>
              <a:t>екен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Елдің</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қамын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жер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екен</a:t>
            </a:r>
            <a:r>
              <a:rPr lang="ru-RU" sz="3000" b="1" i="1" dirty="0" smtClean="0">
                <a:latin typeface="Times New Roman" pitchFamily="18" charset="0"/>
                <a:cs typeface="Times New Roman" pitchFamily="18" charset="0"/>
              </a:rPr>
              <a:t>.</a:t>
            </a:r>
            <a:br>
              <a:rPr lang="ru-RU" sz="3000" b="1" i="1" dirty="0" smtClean="0">
                <a:latin typeface="Times New Roman" pitchFamily="18" charset="0"/>
                <a:cs typeface="Times New Roman" pitchFamily="18" charset="0"/>
              </a:rPr>
            </a:br>
            <a:r>
              <a:rPr lang="ru-RU" sz="3000" b="1" i="1" dirty="0" smtClean="0">
                <a:latin typeface="Times New Roman" pitchFamily="18" charset="0"/>
                <a:cs typeface="Times New Roman" pitchFamily="18" charset="0"/>
              </a:rPr>
              <a:t>Ел </a:t>
            </a:r>
            <a:r>
              <a:rPr lang="ru-RU" sz="3000" b="1" i="1" dirty="0" err="1" smtClean="0">
                <a:latin typeface="Times New Roman" pitchFamily="18" charset="0"/>
                <a:cs typeface="Times New Roman" pitchFamily="18" charset="0"/>
              </a:rPr>
              <a:t>шетіне</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жау</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келсе</a:t>
            </a:r>
            <a:r>
              <a:rPr lang="ru-RU" sz="3000" b="1" i="1" dirty="0" smtClean="0">
                <a:latin typeface="Times New Roman" pitchFamily="18" charset="0"/>
                <a:cs typeface="Times New Roman" pitchFamily="18" charset="0"/>
              </a:rPr>
              <a:t>, мен </a:t>
            </a:r>
            <a:r>
              <a:rPr lang="ru-RU" sz="3000" b="1" i="1" dirty="0" err="1" smtClean="0">
                <a:latin typeface="Times New Roman" pitchFamily="18" charset="0"/>
                <a:cs typeface="Times New Roman" pitchFamily="18" charset="0"/>
              </a:rPr>
              <a:t>барайын</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дер</a:t>
            </a:r>
            <a:r>
              <a:rPr lang="ru-RU" sz="3000" b="1" i="1" dirty="0" smtClean="0">
                <a:latin typeface="Times New Roman" pitchFamily="18" charset="0"/>
                <a:cs typeface="Times New Roman" pitchFamily="18" charset="0"/>
              </a:rPr>
              <a:t> </a:t>
            </a:r>
            <a:r>
              <a:rPr lang="ru-RU" sz="3000" b="1" i="1" dirty="0" err="1" smtClean="0">
                <a:latin typeface="Times New Roman" pitchFamily="18" charset="0"/>
                <a:cs typeface="Times New Roman" pitchFamily="18" charset="0"/>
              </a:rPr>
              <a:t>екен</a:t>
            </a:r>
            <a:r>
              <a:rPr lang="ru-RU" sz="3000" b="1" i="1" dirty="0" smtClean="0">
                <a:latin typeface="Times New Roman" pitchFamily="18" charset="0"/>
                <a:cs typeface="Times New Roman" pitchFamily="18" charset="0"/>
              </a:rPr>
              <a:t>»</a:t>
            </a:r>
          </a:p>
          <a:p>
            <a:endParaRPr lang="ru-RU" sz="3000" b="1" i="1" dirty="0" smtClean="0">
              <a:latin typeface="Times New Roman" pitchFamily="18" charset="0"/>
              <a:cs typeface="Times New Roman" pitchFamily="18" charset="0"/>
            </a:endParaRPr>
          </a:p>
          <a:p>
            <a:endParaRPr lang="ru-RU" dirty="0"/>
          </a:p>
        </p:txBody>
      </p:sp>
      <p:pic>
        <p:nvPicPr>
          <p:cNvPr id="5" name="Содержимое 4" descr="C:\Users\Мейрам\Documents\Новая папка (2)\22.jpg"/>
          <p:cNvPicPr>
            <a:picLocks noGrp="1"/>
          </p:cNvPicPr>
          <p:nvPr>
            <p:ph sz="half" idx="2"/>
          </p:nvPr>
        </p:nvPicPr>
        <p:blipFill>
          <a:blip r:embed="rId2"/>
          <a:srcRect/>
          <a:stretch>
            <a:fillRect/>
          </a:stretch>
        </p:blipFill>
        <p:spPr bwMode="auto">
          <a:xfrm>
            <a:off x="857224" y="357166"/>
            <a:ext cx="4038600" cy="1882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3714776" cy="1143000"/>
          </a:xfrm>
        </p:spPr>
        <p:txBody>
          <a:bodyPr>
            <a:normAutofit fontScale="90000"/>
          </a:bodyPr>
          <a:lstStyle/>
          <a:p>
            <a:r>
              <a:rPr lang="ru-RU" sz="3600" b="1" dirty="0" smtClean="0">
                <a:solidFill>
                  <a:srgbClr val="00B050"/>
                </a:solidFill>
                <a:latin typeface="Times New Roman" pitchFamily="18" charset="0"/>
                <a:cs typeface="Times New Roman" pitchFamily="18" charset="0"/>
              </a:rPr>
              <a:t>АЛТЫН ШОҚЫ</a:t>
            </a:r>
            <a:r>
              <a:rPr lang="ru-RU" dirty="0" smtClean="0"/>
              <a:t/>
            </a:r>
            <a:br>
              <a:rPr lang="ru-RU" dirty="0" smtClean="0"/>
            </a:br>
            <a:endParaRPr lang="ru-RU" dirty="0"/>
          </a:p>
        </p:txBody>
      </p:sp>
      <p:sp>
        <p:nvSpPr>
          <p:cNvPr id="5" name="Содержимое 4"/>
          <p:cNvSpPr>
            <a:spLocks noGrp="1"/>
          </p:cNvSpPr>
          <p:nvPr>
            <p:ph idx="1"/>
          </p:nvPr>
        </p:nvSpPr>
        <p:spPr>
          <a:xfrm>
            <a:off x="571472" y="1857364"/>
            <a:ext cx="7715304" cy="4197361"/>
          </a:xfrm>
        </p:spPr>
        <p:txBody>
          <a:bodyPr>
            <a:normAutofit fontScale="25000" lnSpcReduction="20000"/>
          </a:bodyPr>
          <a:lstStyle/>
          <a:p>
            <a:r>
              <a:rPr lang="ru-RU" sz="4800" i="1" dirty="0" smtClean="0">
                <a:latin typeface="Times New Roman" pitchFamily="18" charset="0"/>
                <a:cs typeface="Times New Roman" pitchFamily="18" charset="0"/>
              </a:rPr>
              <a:t>Алтын </a:t>
            </a:r>
            <a:r>
              <a:rPr lang="ru-RU" sz="4800" i="1" dirty="0" err="1" smtClean="0">
                <a:latin typeface="Times New Roman" pitchFamily="18" charset="0"/>
                <a:cs typeface="Times New Roman" pitchFamily="18" charset="0"/>
              </a:rPr>
              <a:t>шоқы</a:t>
            </a:r>
            <a:r>
              <a:rPr lang="ru-RU" sz="4800" i="1" dirty="0" smtClean="0">
                <a:latin typeface="Times New Roman" pitchFamily="18" charset="0"/>
                <a:cs typeface="Times New Roman" pitchFamily="18" charset="0"/>
              </a:rPr>
              <a:t> – </a:t>
            </a:r>
            <a:r>
              <a:rPr lang="ru-RU" sz="4800" i="1" dirty="0" err="1" smtClean="0">
                <a:latin typeface="Times New Roman" pitchFamily="18" charset="0"/>
                <a:cs typeface="Times New Roman" pitchFamily="18" charset="0"/>
              </a:rPr>
              <a:t>Қарағанды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облысындағы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Ұлытаудағы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таулардың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бірі</a:t>
            </a:r>
            <a:r>
              <a:rPr lang="ru-RU" sz="4800" i="1" dirty="0" smtClean="0">
                <a:latin typeface="Times New Roman" pitchFamily="18" charset="0"/>
                <a:cs typeface="Times New Roman" pitchFamily="18" charset="0"/>
              </a:rPr>
              <a:t>. </a:t>
            </a:r>
          </a:p>
          <a:p>
            <a:r>
              <a:rPr lang="ru-RU" sz="4800" i="1" dirty="0" err="1" smtClean="0">
                <a:latin typeface="Times New Roman" pitchFamily="18" charset="0"/>
                <a:cs typeface="Times New Roman" pitchFamily="18" charset="0"/>
              </a:rPr>
              <a:t>Бұл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тауды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әйгілі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Темірдің</a:t>
            </a:r>
            <a:r>
              <a:rPr lang="ru-RU" sz="4800" i="1" dirty="0" smtClean="0">
                <a:latin typeface="Times New Roman" pitchFamily="18" charset="0"/>
                <a:cs typeface="Times New Roman" pitchFamily="18" charset="0"/>
              </a:rPr>
              <a:t> (1336-1405) </a:t>
            </a:r>
            <a:r>
              <a:rPr lang="ru-RU" sz="4800" i="1" dirty="0" err="1" smtClean="0">
                <a:latin typeface="Times New Roman" pitchFamily="18" charset="0"/>
                <a:cs typeface="Times New Roman" pitchFamily="18" charset="0"/>
              </a:rPr>
              <a:t>есімімен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байланыстырады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Аңыз</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бойынша</a:t>
            </a:r>
            <a:r>
              <a:rPr lang="ru-RU" sz="4800" i="1" dirty="0" smtClean="0">
                <a:latin typeface="Times New Roman" pitchFamily="18" charset="0"/>
                <a:cs typeface="Times New Roman" pitchFamily="18" charset="0"/>
              </a:rPr>
              <a:t>, Алтын Орда ханы </a:t>
            </a:r>
            <a:r>
              <a:rPr lang="ru-RU" sz="4800" i="1" dirty="0" err="1" smtClean="0">
                <a:latin typeface="Times New Roman" pitchFamily="18" charset="0"/>
                <a:cs typeface="Times New Roman" pitchFamily="18" charset="0"/>
              </a:rPr>
              <a:t>Тоқтамысқа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қарсы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жорыққа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шыққан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осы </a:t>
            </a:r>
            <a:r>
              <a:rPr lang="ru-RU" sz="4800" i="1" dirty="0" err="1" smtClean="0">
                <a:latin typeface="Times New Roman" pitchFamily="18" charset="0"/>
                <a:cs typeface="Times New Roman" pitchFamily="18" charset="0"/>
              </a:rPr>
              <a:t>Ұлытауға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дейін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келіп</a:t>
            </a:r>
            <a:r>
              <a:rPr lang="ru-RU" sz="4800" i="1" dirty="0" smtClean="0">
                <a:latin typeface="Times New Roman" pitchFamily="18" charset="0"/>
                <a:cs typeface="Times New Roman" pitchFamily="18" charset="0"/>
              </a:rPr>
              <a:t>, Алтын </a:t>
            </a:r>
            <a:r>
              <a:rPr lang="ru-RU" sz="4800" i="1" dirty="0" err="1" smtClean="0">
                <a:latin typeface="Times New Roman" pitchFamily="18" charset="0"/>
                <a:cs typeface="Times New Roman" pitchFamily="18" charset="0"/>
              </a:rPr>
              <a:t>шоқы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шыңында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қашалған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үлкен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ескерткіш</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орнатуды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тапсырыпты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Кейбір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деректерге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сүйенсек</a:t>
            </a:r>
            <a:r>
              <a:rPr lang="ru-RU" sz="4800" i="1" dirty="0" smtClean="0">
                <a:latin typeface="Times New Roman" pitchFamily="18" charset="0"/>
                <a:cs typeface="Times New Roman" pitchFamily="18" charset="0"/>
              </a:rPr>
              <a:t>, 1391-ші </a:t>
            </a:r>
            <a:r>
              <a:rPr lang="ru-RU" sz="4800" i="1" dirty="0" err="1" smtClean="0">
                <a:latin typeface="Times New Roman" pitchFamily="18" charset="0"/>
                <a:cs typeface="Times New Roman" pitchFamily="18" charset="0"/>
              </a:rPr>
              <a:t>жылдың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тамыз</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айында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200 </a:t>
            </a:r>
            <a:r>
              <a:rPr lang="ru-RU" sz="4800" i="1" dirty="0" err="1" smtClean="0">
                <a:latin typeface="Times New Roman" pitchFamily="18" charset="0"/>
                <a:cs typeface="Times New Roman" pitchFamily="18" charset="0"/>
              </a:rPr>
              <a:t>мың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сарбазы</a:t>
            </a:r>
            <a:r>
              <a:rPr lang="ru-RU" sz="4800" i="1" dirty="0" smtClean="0">
                <a:latin typeface="Times New Roman" pitchFamily="18" charset="0"/>
                <a:cs typeface="Times New Roman" pitchFamily="18" charset="0"/>
              </a:rPr>
              <a:t> бар </a:t>
            </a:r>
            <a:r>
              <a:rPr lang="ru-RU" sz="4800" i="1" dirty="0" err="1" smtClean="0">
                <a:latin typeface="Times New Roman" pitchFamily="18" charset="0"/>
                <a:cs typeface="Times New Roman" pitchFamily="18" charset="0"/>
              </a:rPr>
              <a:t>әскерімен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Сарыарқаның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ортасына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дейін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Ұлытауға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жеткен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Мәуереннахр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әмірі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Тоқтамыс</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ханға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қарсы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жорыққа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шығып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Бетпақдала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шөлінен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өткен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шөл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даладан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кейін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арқа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төсіне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жетіп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Жошы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ханға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тиесілі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ұлыстың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табиғатына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тәнті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самал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соққан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жанға</a:t>
            </a:r>
            <a:r>
              <a:rPr lang="ru-RU" sz="4800" i="1" dirty="0" smtClean="0">
                <a:latin typeface="Times New Roman" pitchFamily="18" charset="0"/>
                <a:cs typeface="Times New Roman" pitchFamily="18" charset="0"/>
              </a:rPr>
              <a:t> да, </a:t>
            </a:r>
            <a:r>
              <a:rPr lang="ru-RU" sz="4800" i="1" dirty="0" err="1" smtClean="0">
                <a:latin typeface="Times New Roman" pitchFamily="18" charset="0"/>
                <a:cs typeface="Times New Roman" pitchFamily="18" charset="0"/>
              </a:rPr>
              <a:t>малға</a:t>
            </a:r>
            <a:r>
              <a:rPr lang="ru-RU" sz="4800" i="1" dirty="0" smtClean="0">
                <a:latin typeface="Times New Roman" pitchFamily="18" charset="0"/>
                <a:cs typeface="Times New Roman" pitchFamily="18" charset="0"/>
              </a:rPr>
              <a:t> да </a:t>
            </a:r>
            <a:r>
              <a:rPr lang="ru-RU" sz="4800" i="1" dirty="0" err="1" smtClean="0">
                <a:latin typeface="Times New Roman" pitchFamily="18" charset="0"/>
                <a:cs typeface="Times New Roman" pitchFamily="18" charset="0"/>
              </a:rPr>
              <a:t>жайлы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өлкеде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бірнеше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күн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тынығып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алуды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жөн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көреді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Ұлытаудың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жайлығына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тәнті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билеуші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төбенің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басына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қашап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ескерткіш</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орнатуды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тапсырады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арнайы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жазу</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қалдыртыпты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Тарихтан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жеті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жүз</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тоқсаныншы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Қой</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жылы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шілде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айы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Тұран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сұлтаны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Темірбек</a:t>
            </a:r>
            <a:r>
              <a:rPr lang="ru-RU" sz="4800" i="1" dirty="0" smtClean="0">
                <a:latin typeface="Times New Roman" pitchFamily="18" charset="0"/>
                <a:cs typeface="Times New Roman" pitchFamily="18" charset="0"/>
              </a:rPr>
              <a:t>, 200 </a:t>
            </a:r>
            <a:r>
              <a:rPr lang="ru-RU" sz="4800" i="1" dirty="0" err="1" smtClean="0">
                <a:latin typeface="Times New Roman" pitchFamily="18" charset="0"/>
                <a:cs typeface="Times New Roman" pitchFamily="18" charset="0"/>
              </a:rPr>
              <a:t>мың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әскерменен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Тоқтамыс</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ханға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қарсы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жорыққа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шықты</a:t>
            </a:r>
            <a:r>
              <a:rPr lang="ru-RU" sz="4800" i="1" dirty="0" smtClean="0">
                <a:latin typeface="Times New Roman" pitchFamily="18" charset="0"/>
                <a:cs typeface="Times New Roman" pitchFamily="18" charset="0"/>
              </a:rPr>
              <a:t>. Осы </a:t>
            </a:r>
            <a:r>
              <a:rPr lang="ru-RU" sz="4800" i="1" dirty="0" err="1" smtClean="0">
                <a:latin typeface="Times New Roman" pitchFamily="18" charset="0"/>
                <a:cs typeface="Times New Roman" pitchFamily="18" charset="0"/>
              </a:rPr>
              <a:t>жерден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өтіп</a:t>
            </a:r>
            <a:r>
              <a:rPr lang="ru-RU" sz="4800" i="1" dirty="0" smtClean="0">
                <a:latin typeface="Times New Roman" pitchFamily="18" charset="0"/>
                <a:cs typeface="Times New Roman" pitchFamily="18" charset="0"/>
              </a:rPr>
              <a:t> бара </a:t>
            </a:r>
            <a:r>
              <a:rPr lang="ru-RU" sz="4800" i="1" dirty="0" err="1" smtClean="0">
                <a:latin typeface="Times New Roman" pitchFamily="18" charset="0"/>
                <a:cs typeface="Times New Roman" pitchFamily="18" charset="0"/>
              </a:rPr>
              <a:t>жатып</a:t>
            </a:r>
            <a:r>
              <a:rPr lang="ru-RU" sz="4800" i="1" dirty="0" smtClean="0">
                <a:latin typeface="Times New Roman" pitchFamily="18" charset="0"/>
                <a:cs typeface="Times New Roman" pitchFamily="18" charset="0"/>
              </a:rPr>
              <a:t>, осы </a:t>
            </a:r>
            <a:r>
              <a:rPr lang="ru-RU" sz="4800" i="1" dirty="0" err="1" smtClean="0">
                <a:latin typeface="Times New Roman" pitchFamily="18" charset="0"/>
                <a:cs typeface="Times New Roman" pitchFamily="18" charset="0"/>
              </a:rPr>
              <a:t>жазбаны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қалдырды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Жаратушы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қолдаушысы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болсын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Бұйырса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барлық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адамдар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оның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істеген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істерін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естерінде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сақтап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жүрсін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тарихи</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оқиға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туралы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деректер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алғаш</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рет</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алты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ғасыр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өткен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ғана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анықталды</a:t>
            </a:r>
            <a:r>
              <a:rPr lang="ru-RU" sz="4800" i="1" dirty="0" smtClean="0">
                <a:latin typeface="Times New Roman" pitchFamily="18" charset="0"/>
                <a:cs typeface="Times New Roman" pitchFamily="18" charset="0"/>
              </a:rPr>
              <a:t>. 1935-ші </a:t>
            </a:r>
            <a:r>
              <a:rPr lang="ru-RU" sz="4800" i="1" dirty="0" err="1" smtClean="0">
                <a:latin typeface="Times New Roman" pitchFamily="18" charset="0"/>
                <a:cs typeface="Times New Roman" pitchFamily="18" charset="0"/>
              </a:rPr>
              <a:t>жылы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танымал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қазақ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ғалымы</a:t>
            </a:r>
            <a:r>
              <a:rPr lang="ru-RU" sz="4800" i="1" dirty="0" smtClean="0">
                <a:latin typeface="Times New Roman" pitchFamily="18" charset="0"/>
                <a:cs typeface="Times New Roman" pitchFamily="18" charset="0"/>
              </a:rPr>
              <a:t>, геолог, </a:t>
            </a:r>
            <a:r>
              <a:rPr lang="ru-RU" sz="4800" i="1" dirty="0" err="1" smtClean="0">
                <a:latin typeface="Times New Roman" pitchFamily="18" charset="0"/>
                <a:cs typeface="Times New Roman" pitchFamily="18" charset="0"/>
              </a:rPr>
              <a:t>Қазақ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Кеңестік</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Социалистік</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Республикасы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Ғылым</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Академиясының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бірінші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академигі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Қаныш</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Сәтпаев</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ағамыз</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Орталық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Қазақстанға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жасаған</a:t>
            </a:r>
            <a:r>
              <a:rPr lang="ru-RU" sz="4800" i="1" dirty="0" smtClean="0">
                <a:latin typeface="Times New Roman" pitchFamily="18" charset="0"/>
                <a:cs typeface="Times New Roman" pitchFamily="18" charset="0"/>
              </a:rPr>
              <a:t> экспедиция </a:t>
            </a:r>
            <a:r>
              <a:rPr lang="ru-RU" sz="4800" i="1" dirty="0" err="1" smtClean="0">
                <a:latin typeface="Times New Roman" pitchFamily="18" charset="0"/>
                <a:cs typeface="Times New Roman" pitchFamily="18" charset="0"/>
              </a:rPr>
              <a:t>кезінде</a:t>
            </a:r>
            <a:r>
              <a:rPr lang="ru-RU" sz="4800" i="1" dirty="0" smtClean="0">
                <a:latin typeface="Times New Roman" pitchFamily="18" charset="0"/>
                <a:cs typeface="Times New Roman" pitchFamily="18" charset="0"/>
              </a:rPr>
              <a:t> осы </a:t>
            </a:r>
            <a:r>
              <a:rPr lang="ru-RU" sz="4800" i="1" dirty="0" err="1" smtClean="0">
                <a:latin typeface="Times New Roman" pitchFamily="18" charset="0"/>
                <a:cs typeface="Times New Roman" pitchFamily="18" charset="0"/>
              </a:rPr>
              <a:t>ескерткішті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тауып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Үлкен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жасалған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ескерткішті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Ұлытау</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ауданының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Ақшоқы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деген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жерінен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тапқан</a:t>
            </a:r>
            <a:r>
              <a:rPr lang="ru-RU" sz="4800" i="1" dirty="0" smtClean="0">
                <a:latin typeface="Times New Roman" pitchFamily="18" charset="0"/>
                <a:cs typeface="Times New Roman" pitchFamily="18" charset="0"/>
              </a:rPr>
              <a:t>. 1941-ші </a:t>
            </a:r>
            <a:r>
              <a:rPr lang="ru-RU" sz="4800" i="1" dirty="0" err="1" smtClean="0">
                <a:latin typeface="Times New Roman" pitchFamily="18" charset="0"/>
                <a:cs typeface="Times New Roman" pitchFamily="18" charset="0"/>
              </a:rPr>
              <a:t>жылы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Қаныш</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Сәтпаев</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Жезқазған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ауданындағы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тарихи</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ескерткіштер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атты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мақаласын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жариялады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мақала</a:t>
            </a:r>
            <a:r>
              <a:rPr lang="ru-RU" sz="4800" i="1" dirty="0" smtClean="0">
                <a:latin typeface="Times New Roman" pitchFamily="18" charset="0"/>
                <a:cs typeface="Times New Roman" pitchFamily="18" charset="0"/>
              </a:rPr>
              <a:t> 1989-шы </a:t>
            </a:r>
            <a:r>
              <a:rPr lang="ru-RU" sz="4800" i="1" dirty="0" err="1" smtClean="0">
                <a:latin typeface="Times New Roman" pitchFamily="18" charset="0"/>
                <a:cs typeface="Times New Roman" pitchFamily="18" charset="0"/>
              </a:rPr>
              <a:t>жылы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Ғылым</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баспасының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Ғылым</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және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мәдениет</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туралы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таңдаулы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мақалалар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жинағына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енген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мақалада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былай</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жазылған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Езді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мәліметінше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Ұлытаудың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төбесіне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шығып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айналадағы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қалың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көк</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шөбі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теңіздей</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жайқалған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даланың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көркіне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көзі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тоймай</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ұзақ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қарап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отырыпты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жерде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күн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бойы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тынығып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кейін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өзі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бастап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келген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әскерге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тапсырма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береді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Әрбір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сарбаз</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әкеліп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таудың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басына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үйюге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тиіс</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болады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Сөйтіп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үлкен</a:t>
            </a:r>
            <a:r>
              <a:rPr lang="ru-RU" sz="4800" i="1" dirty="0" smtClean="0">
                <a:latin typeface="Times New Roman" pitchFamily="18" charset="0"/>
                <a:cs typeface="Times New Roman" pitchFamily="18" charset="0"/>
              </a:rPr>
              <a:t> пирамида </a:t>
            </a:r>
            <a:r>
              <a:rPr lang="ru-RU" sz="4800" i="1" dirty="0" err="1" smtClean="0">
                <a:latin typeface="Times New Roman" pitchFamily="18" charset="0"/>
                <a:cs typeface="Times New Roman" pitchFamily="18" charset="0"/>
              </a:rPr>
              <a:t>пайда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болды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шебер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ұсталар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бақытты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күнді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қашап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күн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тарихта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мәңгі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қалсын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деген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ниетпен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200 </a:t>
            </a:r>
            <a:r>
              <a:rPr lang="ru-RU" sz="4800" i="1" dirty="0" err="1" smtClean="0">
                <a:latin typeface="Times New Roman" pitchFamily="18" charset="0"/>
                <a:cs typeface="Times New Roman" pitchFamily="18" charset="0"/>
              </a:rPr>
              <a:t>мың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сарбаздың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әрқайсысына</a:t>
            </a:r>
            <a:r>
              <a:rPr lang="ru-RU" sz="4800" i="1" dirty="0" smtClean="0">
                <a:latin typeface="Times New Roman" pitchFamily="18" charset="0"/>
                <a:cs typeface="Times New Roman" pitchFamily="18" charset="0"/>
              </a:rPr>
              <a:t> Алтын </a:t>
            </a:r>
            <a:r>
              <a:rPr lang="ru-RU" sz="4800" i="1" dirty="0" err="1" smtClean="0">
                <a:latin typeface="Times New Roman" pitchFamily="18" charset="0"/>
                <a:cs typeface="Times New Roman" pitchFamily="18" charset="0"/>
              </a:rPr>
              <a:t>шоқы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басына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бір-бір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көтеруді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бұйырған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Түбінде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балқыту</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пешін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салғызып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жақын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маңдағы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өзен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бойынан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шіңгіл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шауып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жиналған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тастарды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балқытқызған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деседі</a:t>
            </a:r>
            <a:r>
              <a:rPr lang="ru-RU" sz="4800" i="1" dirty="0" smtClean="0">
                <a:latin typeface="Times New Roman" pitchFamily="18" charset="0"/>
                <a:cs typeface="Times New Roman" pitchFamily="18" charset="0"/>
              </a:rPr>
              <a:t>. Ал,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тасқа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қашалған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жазу</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қазіргі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қазақ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тіліне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ұқсас</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көрінеді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тілек</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жазылған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екен</a:t>
            </a:r>
            <a:r>
              <a:rPr lang="ru-RU" sz="4800" i="1" dirty="0" smtClean="0">
                <a:latin typeface="Times New Roman" pitchFamily="18" charset="0"/>
                <a:cs typeface="Times New Roman" pitchFamily="18" charset="0"/>
              </a:rPr>
              <a:t>.</a:t>
            </a:r>
          </a:p>
          <a:p>
            <a:r>
              <a:rPr lang="ru-RU" sz="4800" i="1" dirty="0" err="1" smtClean="0">
                <a:latin typeface="Times New Roman" pitchFamily="18" charset="0"/>
                <a:cs typeface="Times New Roman" pitchFamily="18" charset="0"/>
              </a:rPr>
              <a:t>Жәдігердің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өзі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Санкт-Петербордың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мұражайында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сақталған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Бұған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дейін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плитасы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үлкен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үңгірді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жауып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тұрған</a:t>
            </a:r>
            <a:r>
              <a:rPr lang="ru-RU" sz="4800" i="1" dirty="0" smtClean="0">
                <a:latin typeface="Times New Roman" pitchFamily="18" charset="0"/>
                <a:cs typeface="Times New Roman" pitchFamily="18" charset="0"/>
              </a:rPr>
              <a:t>, ал,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үңгірде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кірпіш</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күйдіретін</a:t>
            </a:r>
            <a:r>
              <a:rPr lang="ru-RU" sz="4800" i="1" dirty="0" smtClean="0">
                <a:latin typeface="Times New Roman" pitchFamily="18" charset="0"/>
                <a:cs typeface="Times New Roman" pitchFamily="18" charset="0"/>
              </a:rPr>
              <a:t> пеш </a:t>
            </a:r>
            <a:r>
              <a:rPr lang="ru-RU" sz="4800" i="1" dirty="0" err="1" smtClean="0">
                <a:latin typeface="Times New Roman" pitchFamily="18" charset="0"/>
                <a:cs typeface="Times New Roman" pitchFamily="18" charset="0"/>
              </a:rPr>
              <a:t>орнатылған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екен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Қазір</a:t>
            </a:r>
            <a:r>
              <a:rPr lang="ru-RU" sz="4800" i="1" dirty="0" smtClean="0">
                <a:latin typeface="Times New Roman" pitchFamily="18" charset="0"/>
                <a:cs typeface="Times New Roman" pitchFamily="18" charset="0"/>
              </a:rPr>
              <a:t> Алтын </a:t>
            </a:r>
            <a:r>
              <a:rPr lang="ru-RU" sz="4800" i="1" dirty="0" err="1" smtClean="0">
                <a:latin typeface="Times New Roman" pitchFamily="18" charset="0"/>
                <a:cs typeface="Times New Roman" pitchFamily="18" charset="0"/>
              </a:rPr>
              <a:t>шоқы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төбесінде</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сол</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тастың</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толық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нұсқадағы</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көшірмесі</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орнатылған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Оған</a:t>
            </a:r>
            <a:r>
              <a:rPr lang="ru-RU" sz="4800" i="1" dirty="0" smtClean="0">
                <a:latin typeface="Times New Roman" pitchFamily="18" charset="0"/>
                <a:cs typeface="Times New Roman" pitchFamily="18" charset="0"/>
              </a:rPr>
              <a:t> да </a:t>
            </a:r>
            <a:r>
              <a:rPr lang="ru-RU" sz="4800" i="1" dirty="0" err="1" smtClean="0">
                <a:latin typeface="Times New Roman" pitchFamily="18" charset="0"/>
                <a:cs typeface="Times New Roman" pitchFamily="18" charset="0"/>
              </a:rPr>
              <a:t>Ақсақ</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Темір</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қалдырған</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жазба</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қашалып</a:t>
            </a:r>
            <a:r>
              <a:rPr lang="ru-RU" sz="4800" i="1" dirty="0" smtClean="0">
                <a:latin typeface="Times New Roman" pitchFamily="18" charset="0"/>
                <a:cs typeface="Times New Roman" pitchFamily="18" charset="0"/>
              </a:rPr>
              <a:t> </a:t>
            </a:r>
            <a:r>
              <a:rPr lang="ru-RU" sz="4800" i="1" dirty="0" err="1" smtClean="0">
                <a:latin typeface="Times New Roman" pitchFamily="18" charset="0"/>
                <a:cs typeface="Times New Roman" pitchFamily="18" charset="0"/>
              </a:rPr>
              <a:t>жазылған</a:t>
            </a:r>
            <a:r>
              <a:rPr lang="ru-RU" sz="4800" i="1" dirty="0" smtClean="0">
                <a:latin typeface="Times New Roman" pitchFamily="18" charset="0"/>
                <a:cs typeface="Times New Roman" pitchFamily="18" charset="0"/>
              </a:rPr>
              <a:t>.</a:t>
            </a:r>
          </a:p>
          <a:p>
            <a:endParaRPr lang="ru-RU" sz="4300" i="1" dirty="0" smtClean="0">
              <a:latin typeface="Times New Roman" pitchFamily="18" charset="0"/>
              <a:cs typeface="Times New Roman" pitchFamily="18" charset="0"/>
            </a:endParaRPr>
          </a:p>
          <a:p>
            <a:endParaRPr lang="ru-RU" sz="4300" i="1" dirty="0" smtClean="0">
              <a:latin typeface="Times New Roman" pitchFamily="18" charset="0"/>
              <a:cs typeface="Times New Roman" pitchFamily="18" charset="0"/>
            </a:endParaRPr>
          </a:p>
          <a:p>
            <a:endParaRPr lang="ru-RU" sz="4300" dirty="0">
              <a:latin typeface="Times New Roman" pitchFamily="18" charset="0"/>
              <a:cs typeface="Times New Roman" pitchFamily="18" charset="0"/>
            </a:endParaRPr>
          </a:p>
        </p:txBody>
      </p:sp>
      <p:pic>
        <p:nvPicPr>
          <p:cNvPr id="6" name="Рисунок 5" descr="C:\Users\Мейрам\Documents\Новая папка (2)\33.jpg"/>
          <p:cNvPicPr/>
          <p:nvPr/>
        </p:nvPicPr>
        <p:blipFill>
          <a:blip r:embed="rId2"/>
          <a:srcRect/>
          <a:stretch>
            <a:fillRect/>
          </a:stretch>
        </p:blipFill>
        <p:spPr bwMode="auto">
          <a:xfrm>
            <a:off x="4643438" y="357166"/>
            <a:ext cx="3398840" cy="150019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714356"/>
            <a:ext cx="4286280" cy="1000132"/>
          </a:xfrm>
        </p:spPr>
        <p:txBody>
          <a:bodyPr>
            <a:normAutofit fontScale="90000"/>
          </a:bodyPr>
          <a:lstStyle/>
          <a:p>
            <a:r>
              <a:rPr lang="ru-RU" sz="3100" b="1" dirty="0" smtClean="0">
                <a:solidFill>
                  <a:srgbClr val="00B050"/>
                </a:solidFill>
                <a:latin typeface="Times New Roman" pitchFamily="18" charset="0"/>
                <a:cs typeface="Times New Roman" pitchFamily="18" charset="0"/>
              </a:rPr>
              <a:t>КИЕЛІ ДОМБАУЫЛ ЕСКЕРТКІШІ</a:t>
            </a:r>
            <a:r>
              <a:rPr lang="ru-RU" dirty="0" smtClean="0"/>
              <a:t/>
            </a:r>
            <a:br>
              <a:rPr lang="ru-RU" dirty="0" smtClean="0"/>
            </a:br>
            <a:endParaRPr lang="ru-RU" dirty="0"/>
          </a:p>
        </p:txBody>
      </p:sp>
      <p:sp>
        <p:nvSpPr>
          <p:cNvPr id="3" name="Содержимое 2"/>
          <p:cNvSpPr>
            <a:spLocks noGrp="1"/>
          </p:cNvSpPr>
          <p:nvPr>
            <p:ph idx="1"/>
          </p:nvPr>
        </p:nvSpPr>
        <p:spPr>
          <a:xfrm>
            <a:off x="785786" y="1600200"/>
            <a:ext cx="7429552" cy="4525963"/>
          </a:xfrm>
        </p:spPr>
        <p:txBody>
          <a:bodyPr>
            <a:normAutofit lnSpcReduction="10000"/>
          </a:bodyPr>
          <a:lstStyle/>
          <a:p>
            <a:endParaRPr lang="ru-RU" sz="1200" dirty="0" smtClean="0"/>
          </a:p>
          <a:p>
            <a:endParaRPr lang="ru-RU" sz="1200" dirty="0" smtClean="0"/>
          </a:p>
          <a:p>
            <a:r>
              <a:rPr lang="ru-RU" sz="1200" i="1" dirty="0" err="1" smtClean="0">
                <a:latin typeface="Times New Roman" pitchFamily="18" charset="0"/>
                <a:cs typeface="Times New Roman" pitchFamily="18" charset="0"/>
              </a:rPr>
              <a:t>Домбауыл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кесенесі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көптеген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ғалымдардың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ортақ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пікірінше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Орталық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Қазақстандағы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сәулет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ескерткіштерінің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бірі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Сонымен</a:t>
            </a:r>
            <a:r>
              <a:rPr lang="ru-RU" sz="1200" i="1" dirty="0" smtClean="0">
                <a:latin typeface="Times New Roman" pitchFamily="18" charset="0"/>
                <a:cs typeface="Times New Roman" pitchFamily="18" charset="0"/>
              </a:rPr>
              <a:t> де </a:t>
            </a:r>
            <a:r>
              <a:rPr lang="ru-RU" sz="1200" i="1" dirty="0" err="1" smtClean="0">
                <a:latin typeface="Times New Roman" pitchFamily="18" charset="0"/>
                <a:cs typeface="Times New Roman" pitchFamily="18" charset="0"/>
              </a:rPr>
              <a:t>ерекшеленеді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Бірқатар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деректерге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сүйенсек</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бұл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кесене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тіпті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ғұндар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заманында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тұрғызылған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Сонау</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ерте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заманда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ғибадатхана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ретінде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пайдаланылған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көрінеді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Кесене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Қаракеңгір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өзенінің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сол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жағалауында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орналасқан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Ғимараты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биіктігі</a:t>
            </a:r>
            <a:r>
              <a:rPr lang="ru-RU" sz="1200" i="1" dirty="0" smtClean="0">
                <a:latin typeface="Times New Roman" pitchFamily="18" charset="0"/>
                <a:cs typeface="Times New Roman" pitchFamily="18" charset="0"/>
              </a:rPr>
              <a:t> бес </a:t>
            </a:r>
            <a:r>
              <a:rPr lang="ru-RU" sz="1200" i="1" dirty="0" err="1" smtClean="0">
                <a:latin typeface="Times New Roman" pitchFamily="18" charset="0"/>
                <a:cs typeface="Times New Roman" pitchFamily="18" charset="0"/>
              </a:rPr>
              <a:t>метрден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асатын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шошақ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пішінді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төртбұрышты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негізге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қойылған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плиталарынан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құрылған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Астыңғы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қабаты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шаршы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пішіндес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үстіне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киіз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үй</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тәріздес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күмбез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салынған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Есігі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сопақшалау</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етіліп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оңтүстік-шығыс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жақтан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шығарылған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Бұған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жалпы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биіктігі</a:t>
            </a:r>
            <a:r>
              <a:rPr lang="ru-RU" sz="1200" i="1" dirty="0" smtClean="0">
                <a:latin typeface="Times New Roman" pitchFamily="18" charset="0"/>
                <a:cs typeface="Times New Roman" pitchFamily="18" charset="0"/>
              </a:rPr>
              <a:t> 1,2 метр </a:t>
            </a:r>
            <a:r>
              <a:rPr lang="ru-RU" sz="1200" i="1" dirty="0" err="1" smtClean="0">
                <a:latin typeface="Times New Roman" pitchFamily="18" charset="0"/>
                <a:cs typeface="Times New Roman" pitchFamily="18" charset="0"/>
              </a:rPr>
              <a:t>болатын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төрт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баспалдақ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арқылы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кірелі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Кешеннің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еденіне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аралас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тапырық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жайып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үстіне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жалпақ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тақта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тастар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төселген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Қабырғалары</a:t>
            </a:r>
            <a:r>
              <a:rPr lang="ru-RU" sz="1200" i="1" dirty="0" smtClean="0">
                <a:latin typeface="Times New Roman" pitchFamily="18" charset="0"/>
                <a:cs typeface="Times New Roman" pitchFamily="18" charset="0"/>
              </a:rPr>
              <a:t> 3 </a:t>
            </a:r>
            <a:r>
              <a:rPr lang="ru-RU" sz="1200" i="1" dirty="0" err="1" smtClean="0">
                <a:latin typeface="Times New Roman" pitchFamily="18" charset="0"/>
                <a:cs typeface="Times New Roman" pitchFamily="18" charset="0"/>
              </a:rPr>
              <a:t>метрге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көтеріліп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барып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көлденең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бөренелермен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жабылған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Бұлардың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барлығы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қалаудың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қола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дәуірінен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бергі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ежелгі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дәстүрінен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алынған</a:t>
            </a:r>
            <a:r>
              <a:rPr lang="ru-RU" sz="1200" i="1" dirty="0" smtClean="0">
                <a:latin typeface="Times New Roman" pitchFamily="18" charset="0"/>
                <a:cs typeface="Times New Roman" pitchFamily="18" charset="0"/>
              </a:rPr>
              <a:t>. Осы </a:t>
            </a:r>
            <a:r>
              <a:rPr lang="ru-RU" sz="1200" i="1" dirty="0" err="1" smtClean="0">
                <a:latin typeface="Times New Roman" pitchFamily="18" charset="0"/>
                <a:cs typeface="Times New Roman" pitchFamily="18" charset="0"/>
              </a:rPr>
              <a:t>дәстүрді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кешеннің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төбесін</a:t>
            </a:r>
            <a:r>
              <a:rPr lang="ru-RU" sz="1200" i="1" dirty="0" smtClean="0">
                <a:latin typeface="Times New Roman" pitchFamily="18" charset="0"/>
                <a:cs typeface="Times New Roman" pitchFamily="18" charset="0"/>
              </a:rPr>
              <a:t> жабу </a:t>
            </a:r>
            <a:r>
              <a:rPr lang="ru-RU" sz="1200" i="1" dirty="0" err="1" smtClean="0">
                <a:latin typeface="Times New Roman" pitchFamily="18" charset="0"/>
                <a:cs typeface="Times New Roman" pitchFamily="18" charset="0"/>
              </a:rPr>
              <a:t>кезінде</a:t>
            </a:r>
            <a:r>
              <a:rPr lang="ru-RU" sz="1200" i="1" dirty="0" smtClean="0">
                <a:latin typeface="Times New Roman" pitchFamily="18" charset="0"/>
                <a:cs typeface="Times New Roman" pitchFamily="18" charset="0"/>
              </a:rPr>
              <a:t> де </a:t>
            </a:r>
            <a:r>
              <a:rPr lang="ru-RU" sz="1200" i="1" dirty="0" err="1" smtClean="0">
                <a:latin typeface="Times New Roman" pitchFamily="18" charset="0"/>
                <a:cs typeface="Times New Roman" pitchFamily="18" charset="0"/>
              </a:rPr>
              <a:t>қолданған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Кешен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ұзақ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уақыт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жақсы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сақталып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бертін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келе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біршама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қираған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Ескерткіштің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дәл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мерзімін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анықтайтын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дерек</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әзірге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Қазақстан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жеріне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тән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сыртқы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тұрқына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қарап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ғалымдар</a:t>
            </a:r>
            <a:r>
              <a:rPr lang="ru-RU" sz="1200" i="1" dirty="0" smtClean="0">
                <a:latin typeface="Times New Roman" pitchFamily="18" charset="0"/>
                <a:cs typeface="Times New Roman" pitchFamily="18" charset="0"/>
              </a:rPr>
              <a:t> оны </a:t>
            </a:r>
            <a:r>
              <a:rPr lang="ru-RU" sz="1200" i="1" u="sng" dirty="0" smtClean="0">
                <a:latin typeface="Times New Roman" pitchFamily="18" charset="0"/>
                <a:cs typeface="Times New Roman" pitchFamily="18" charset="0"/>
                <a:hlinkClick r:id="rId2" tooltip="Ислам Діні"/>
              </a:rPr>
              <a:t>ислам </a:t>
            </a:r>
            <a:r>
              <a:rPr lang="ru-RU" sz="1200" i="1" u="sng" dirty="0" err="1" smtClean="0">
                <a:latin typeface="Times New Roman" pitchFamily="18" charset="0"/>
                <a:cs typeface="Times New Roman" pitchFamily="18" charset="0"/>
                <a:hlinkClick r:id="rId2" tooltip="Ислам Діні"/>
              </a:rPr>
              <a:t>діні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дендеп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қоймаған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кезеңге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жатқызады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Аңыз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бойынша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бұл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кесене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сазгер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және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жауынгер</a:t>
            </a:r>
            <a:r>
              <a:rPr lang="ru-RU" sz="1200" i="1" dirty="0" smtClean="0">
                <a:latin typeface="Times New Roman" pitchFamily="18" charset="0"/>
                <a:cs typeface="Times New Roman" pitchFamily="18" charset="0"/>
              </a:rPr>
              <a:t> </a:t>
            </a:r>
            <a:r>
              <a:rPr lang="ru-RU" sz="1200" i="1" u="sng" dirty="0" err="1" smtClean="0">
                <a:latin typeface="Times New Roman" pitchFamily="18" charset="0"/>
                <a:cs typeface="Times New Roman" pitchFamily="18" charset="0"/>
                <a:hlinkClick r:id="rId3" tooltip="Домбауыл (мұндай бет жоқ)"/>
              </a:rPr>
              <a:t>Домбауыл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құрметіне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салынған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екен</a:t>
            </a:r>
            <a:r>
              <a:rPr lang="ru-RU" sz="1200" i="1" dirty="0" smtClean="0">
                <a:latin typeface="Times New Roman" pitchFamily="18" charset="0"/>
                <a:cs typeface="Times New Roman" pitchFamily="18" charset="0"/>
              </a:rPr>
              <a:t>, ал </a:t>
            </a:r>
            <a:r>
              <a:rPr lang="ru-RU" sz="1200" i="1" dirty="0" err="1" smtClean="0">
                <a:latin typeface="Times New Roman" pitchFamily="18" charset="0"/>
                <a:cs typeface="Times New Roman" pitchFamily="18" charset="0"/>
              </a:rPr>
              <a:t>ол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кісінің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өзінің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болғаны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тарих</a:t>
            </a:r>
            <a:r>
              <a:rPr lang="ru-RU" sz="1200" i="1" dirty="0" smtClean="0">
                <a:latin typeface="Times New Roman" pitchFamily="18" charset="0"/>
                <a:cs typeface="Times New Roman" pitchFamily="18" charset="0"/>
              </a:rPr>
              <a:t> пен </a:t>
            </a:r>
            <a:r>
              <a:rPr lang="ru-RU" sz="1200" i="1" dirty="0" err="1" smtClean="0">
                <a:latin typeface="Times New Roman" pitchFamily="18" charset="0"/>
                <a:cs typeface="Times New Roman" pitchFamily="18" charset="0"/>
              </a:rPr>
              <a:t>мифпен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ертегі-аңызбен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ұштасады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Мәселен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ауыз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әдебиетте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Сыпыра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жырау</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туралы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мағлұмат</a:t>
            </a:r>
            <a:r>
              <a:rPr lang="ru-RU" sz="1200" i="1" dirty="0" smtClean="0">
                <a:latin typeface="Times New Roman" pitchFamily="18" charset="0"/>
                <a:cs typeface="Times New Roman" pitchFamily="18" charset="0"/>
              </a:rPr>
              <a:t> бар. </a:t>
            </a:r>
            <a:r>
              <a:rPr lang="ru-RU" sz="1200" i="1" dirty="0" err="1" smtClean="0">
                <a:latin typeface="Times New Roman" pitchFamily="18" charset="0"/>
                <a:cs typeface="Times New Roman" pitchFamily="18" charset="0"/>
              </a:rPr>
              <a:t>Кейбір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деректерге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сүйенсек</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Сыпыра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жырау</a:t>
            </a:r>
            <a:r>
              <a:rPr lang="ru-RU" sz="1200" i="1" dirty="0" smtClean="0">
                <a:latin typeface="Times New Roman" pitchFamily="18" charset="0"/>
                <a:cs typeface="Times New Roman" pitchFamily="18" charset="0"/>
              </a:rPr>
              <a:t> 120 </a:t>
            </a:r>
            <a:r>
              <a:rPr lang="ru-RU" sz="1200" i="1" dirty="0" err="1" smtClean="0">
                <a:latin typeface="Times New Roman" pitchFamily="18" charset="0"/>
                <a:cs typeface="Times New Roman" pitchFamily="18" charset="0"/>
              </a:rPr>
              <a:t>жас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немесе</a:t>
            </a:r>
            <a:r>
              <a:rPr lang="ru-RU" sz="1200" i="1" dirty="0" smtClean="0">
                <a:latin typeface="Times New Roman" pitchFamily="18" charset="0"/>
                <a:cs typeface="Times New Roman" pitchFamily="18" charset="0"/>
              </a:rPr>
              <a:t> 180 </a:t>
            </a:r>
            <a:r>
              <a:rPr lang="ru-RU" sz="1200" i="1" dirty="0" err="1" smtClean="0">
                <a:latin typeface="Times New Roman" pitchFamily="18" charset="0"/>
                <a:cs typeface="Times New Roman" pitchFamily="18" charset="0"/>
              </a:rPr>
              <a:t>жас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жасапты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Тоқтамыс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айтқан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толғауын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қазақтың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ауыз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әдебиетінде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былай</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жеткізген</a:t>
            </a:r>
            <a:r>
              <a:rPr lang="ru-RU" sz="1200" i="1" dirty="0" smtClean="0">
                <a:latin typeface="Times New Roman" pitchFamily="18" charset="0"/>
                <a:cs typeface="Times New Roman" pitchFamily="18" charset="0"/>
              </a:rPr>
              <a:t>:</a:t>
            </a:r>
          </a:p>
          <a:p>
            <a:r>
              <a:rPr lang="ru-RU" sz="1200" b="1" i="1" dirty="0" err="1" smtClean="0">
                <a:latin typeface="Times New Roman" pitchFamily="18" charset="0"/>
                <a:cs typeface="Times New Roman" pitchFamily="18" charset="0"/>
              </a:rPr>
              <a:t>Ұлы</a:t>
            </a:r>
            <a:r>
              <a:rPr lang="ru-RU" sz="1200" b="1" i="1" dirty="0" smtClean="0">
                <a:latin typeface="Times New Roman" pitchFamily="18" charset="0"/>
                <a:cs typeface="Times New Roman" pitchFamily="18" charset="0"/>
              </a:rPr>
              <a:t> бабам </a:t>
            </a:r>
            <a:r>
              <a:rPr lang="ru-RU" sz="1200" b="1" i="1" dirty="0" err="1" smtClean="0">
                <a:latin typeface="Times New Roman" pitchFamily="18" charset="0"/>
                <a:cs typeface="Times New Roman" pitchFamily="18" charset="0"/>
              </a:rPr>
              <a:t>Домбауыл</a:t>
            </a:r>
            <a:r>
              <a:rPr lang="ru-RU" sz="1200" b="1" i="1" dirty="0" smtClean="0">
                <a:latin typeface="Times New Roman" pitchFamily="18" charset="0"/>
                <a:cs typeface="Times New Roman" pitchFamily="18" charset="0"/>
              </a:rPr>
              <a:t/>
            </a:r>
            <a:br>
              <a:rPr lang="ru-RU" sz="1200" b="1" i="1" dirty="0" smtClean="0">
                <a:latin typeface="Times New Roman" pitchFamily="18" charset="0"/>
                <a:cs typeface="Times New Roman" pitchFamily="18" charset="0"/>
              </a:rPr>
            </a:br>
            <a:r>
              <a:rPr lang="ru-RU" sz="1200" b="1" i="1" dirty="0" err="1" smtClean="0">
                <a:latin typeface="Times New Roman" pitchFamily="18" charset="0"/>
                <a:cs typeface="Times New Roman" pitchFamily="18" charset="0"/>
              </a:rPr>
              <a:t>Соны</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көрген</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кәріңмін</a:t>
            </a:r>
            <a:r>
              <a:rPr lang="ru-RU" sz="1200" b="1" i="1" dirty="0" smtClean="0">
                <a:latin typeface="Times New Roman" pitchFamily="18" charset="0"/>
                <a:cs typeface="Times New Roman" pitchFamily="18" charset="0"/>
              </a:rPr>
              <a:t>.</a:t>
            </a:r>
            <a:br>
              <a:rPr lang="ru-RU" sz="1200" b="1" i="1" dirty="0" smtClean="0">
                <a:latin typeface="Times New Roman" pitchFamily="18" charset="0"/>
                <a:cs typeface="Times New Roman" pitchFamily="18" charset="0"/>
              </a:rPr>
            </a:br>
            <a:r>
              <a:rPr lang="ru-RU" sz="1200" b="1" i="1" dirty="0" err="1" smtClean="0">
                <a:latin typeface="Times New Roman" pitchFamily="18" charset="0"/>
                <a:cs typeface="Times New Roman" pitchFamily="18" charset="0"/>
              </a:rPr>
              <a:t>Жүз</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сексенге</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келгенде</a:t>
            </a:r>
            <a:r>
              <a:rPr lang="ru-RU" sz="1200" b="1" i="1" dirty="0" smtClean="0">
                <a:latin typeface="Times New Roman" pitchFamily="18" charset="0"/>
                <a:cs typeface="Times New Roman" pitchFamily="18" charset="0"/>
              </a:rPr>
              <a:t>, </a:t>
            </a:r>
            <a:br>
              <a:rPr lang="ru-RU" sz="1200" b="1" i="1" dirty="0" smtClean="0">
                <a:latin typeface="Times New Roman" pitchFamily="18" charset="0"/>
                <a:cs typeface="Times New Roman" pitchFamily="18" charset="0"/>
              </a:rPr>
            </a:br>
            <a:r>
              <a:rPr lang="ru-RU" sz="1200" b="1" i="1" dirty="0" err="1" smtClean="0">
                <a:latin typeface="Times New Roman" pitchFamily="18" charset="0"/>
                <a:cs typeface="Times New Roman" pitchFamily="18" charset="0"/>
              </a:rPr>
              <a:t>Сонша</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хандар</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өткенде</a:t>
            </a:r>
            <a:r>
              <a:rPr lang="ru-RU" sz="1200" b="1" i="1" dirty="0" smtClean="0">
                <a:latin typeface="Times New Roman" pitchFamily="18" charset="0"/>
                <a:cs typeface="Times New Roman" pitchFamily="18" charset="0"/>
              </a:rPr>
              <a:t/>
            </a:r>
            <a:br>
              <a:rPr lang="ru-RU" sz="1200" b="1" i="1" dirty="0" smtClean="0">
                <a:latin typeface="Times New Roman" pitchFamily="18" charset="0"/>
                <a:cs typeface="Times New Roman" pitchFamily="18" charset="0"/>
              </a:rPr>
            </a:br>
            <a:r>
              <a:rPr lang="ru-RU" sz="1200" b="1" i="1" dirty="0" err="1" smtClean="0">
                <a:latin typeface="Times New Roman" pitchFamily="18" charset="0"/>
                <a:cs typeface="Times New Roman" pitchFamily="18" charset="0"/>
              </a:rPr>
              <a:t>Жас</a:t>
            </a:r>
            <a:r>
              <a:rPr lang="ru-RU" sz="1200" b="1" i="1" dirty="0" smtClean="0">
                <a:latin typeface="Times New Roman" pitchFamily="18" charset="0"/>
                <a:cs typeface="Times New Roman" pitchFamily="18" charset="0"/>
              </a:rPr>
              <a:t> та </a:t>
            </a:r>
            <a:r>
              <a:rPr lang="ru-RU" sz="1200" b="1" i="1" dirty="0" err="1" smtClean="0">
                <a:latin typeface="Times New Roman" pitchFamily="18" charset="0"/>
                <a:cs typeface="Times New Roman" pitchFamily="18" charset="0"/>
              </a:rPr>
              <a:t>болсаң</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Тоқым</a:t>
            </a:r>
            <a:r>
              <a:rPr lang="ru-RU" sz="1200" b="1" i="1" dirty="0" smtClean="0">
                <a:latin typeface="Times New Roman" pitchFamily="18" charset="0"/>
                <a:cs typeface="Times New Roman" pitchFamily="18" charset="0"/>
              </a:rPr>
              <a:t> хан,</a:t>
            </a:r>
            <a:br>
              <a:rPr lang="ru-RU" sz="1200" b="1" i="1" dirty="0" smtClean="0">
                <a:latin typeface="Times New Roman" pitchFamily="18" charset="0"/>
                <a:cs typeface="Times New Roman" pitchFamily="18" charset="0"/>
              </a:rPr>
            </a:br>
            <a:r>
              <a:rPr lang="ru-RU" sz="1200" b="1" i="1" dirty="0" err="1" smtClean="0">
                <a:latin typeface="Times New Roman" pitchFamily="18" charset="0"/>
                <a:cs typeface="Times New Roman" pitchFamily="18" charset="0"/>
              </a:rPr>
              <a:t>Сені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көрген</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кәріңмін</a:t>
            </a:r>
            <a:r>
              <a:rPr lang="ru-RU" sz="1200" b="1" i="1" dirty="0" smtClean="0">
                <a:latin typeface="Times New Roman" pitchFamily="18" charset="0"/>
                <a:cs typeface="Times New Roman" pitchFamily="18" charset="0"/>
              </a:rPr>
              <a:t>.</a:t>
            </a:r>
          </a:p>
          <a:p>
            <a:endParaRPr lang="ru-RU" sz="1200" b="1" i="1" dirty="0">
              <a:latin typeface="Times New Roman" pitchFamily="18" charset="0"/>
              <a:cs typeface="Times New Roman" pitchFamily="18" charset="0"/>
            </a:endParaRPr>
          </a:p>
        </p:txBody>
      </p:sp>
      <p:pic>
        <p:nvPicPr>
          <p:cNvPr id="4" name="Рисунок 3" descr="C:\Users\Мейрам\Documents\Новая папка (2)\55.jpg"/>
          <p:cNvPicPr/>
          <p:nvPr/>
        </p:nvPicPr>
        <p:blipFill>
          <a:blip r:embed="rId4"/>
          <a:srcRect/>
          <a:stretch>
            <a:fillRect/>
          </a:stretch>
        </p:blipFill>
        <p:spPr bwMode="auto">
          <a:xfrm>
            <a:off x="1000100" y="285728"/>
            <a:ext cx="2928958" cy="164307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4043362" cy="928694"/>
          </a:xfrm>
        </p:spPr>
        <p:txBody>
          <a:bodyPr>
            <a:normAutofit fontScale="90000"/>
          </a:bodyPr>
          <a:lstStyle/>
          <a:p>
            <a:r>
              <a:rPr lang="ru-RU" sz="3600" b="1" dirty="0" smtClean="0">
                <a:solidFill>
                  <a:srgbClr val="00B050"/>
                </a:solidFill>
                <a:latin typeface="Times New Roman" pitchFamily="18" charset="0"/>
                <a:cs typeface="Times New Roman" pitchFamily="18" charset="0"/>
              </a:rPr>
              <a:t>ЖОШЫ ХАН КЕСЕНЕСІ</a:t>
            </a:r>
            <a:r>
              <a:rPr lang="ru-RU" dirty="0" smtClean="0"/>
              <a:t/>
            </a:r>
            <a:br>
              <a:rPr lang="ru-RU" dirty="0" smtClean="0"/>
            </a:br>
            <a:endParaRPr lang="ru-RU" dirty="0"/>
          </a:p>
        </p:txBody>
      </p:sp>
      <p:pic>
        <p:nvPicPr>
          <p:cNvPr id="4" name="Содержимое 3" descr="C:\Users\Мейрам\Documents\Новая папка (2)\66.jpg"/>
          <p:cNvPicPr>
            <a:picLocks noGrp="1"/>
          </p:cNvPicPr>
          <p:nvPr>
            <p:ph idx="1"/>
          </p:nvPr>
        </p:nvPicPr>
        <p:blipFill>
          <a:blip r:embed="rId2"/>
          <a:srcRect l="30000" b="40000"/>
          <a:stretch>
            <a:fillRect/>
          </a:stretch>
        </p:blipFill>
        <p:spPr bwMode="auto">
          <a:xfrm>
            <a:off x="4429124" y="428604"/>
            <a:ext cx="3214710" cy="1357322"/>
          </a:xfrm>
          <a:prstGeom prst="rect">
            <a:avLst/>
          </a:prstGeom>
          <a:noFill/>
          <a:ln w="9525">
            <a:noFill/>
            <a:miter lim="800000"/>
            <a:headEnd/>
            <a:tailEnd/>
          </a:ln>
        </p:spPr>
      </p:pic>
      <p:sp>
        <p:nvSpPr>
          <p:cNvPr id="2049" name="Rectangle 1"/>
          <p:cNvSpPr>
            <a:spLocks noChangeArrowheads="1"/>
          </p:cNvSpPr>
          <p:nvPr/>
        </p:nvSpPr>
        <p:spPr bwMode="auto">
          <a:xfrm>
            <a:off x="1643042" y="2143116"/>
            <a:ext cx="650085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Моңғол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дәуіріне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жатқызылатын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кесенесі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ХІІ-ХІІІ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ғасырларда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тұрғызылған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дәуірді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сипаттайтын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құнды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әрі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танымал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ескерткіштердің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Қарағанды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облысы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Ұлытау</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ауданында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орналасқан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жері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Жезқазған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қаласынан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солтүстк-шығысқа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қарай</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50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шақырымда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Қаракеңгір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өзенінің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сағасында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жағалауынан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шақырым</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жерде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Қарағанды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облысы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Малшыбай</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аулының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маңайында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1227-ші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жылы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Шыңғыс</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ханның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үлкен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ұлы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Жошының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бейітінде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тұрғызылған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деген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деректер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бар.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Сонымен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қатар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бірқатар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мәліметтер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бойынша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оны XIV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немесе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XV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ғасырда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ұрпақтарының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салғызған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деген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әңгімелер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айтылады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2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жобасы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тік</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бұрышты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Көзге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айрықша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түсетін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нәрсе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салтанатты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порталы.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Оның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маңдай</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алдын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сүйір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арка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түрінде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шығарып</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екі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босағасын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үстіңгі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салмақты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еркін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көтеріп</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тұру</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үшін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мейлінше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берік</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етіп</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тұрғызған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Кесененің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ерекше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салынған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екі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қабатты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Биіктігі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7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метрді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құрайтын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ішкі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күмбездің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салмағын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еңсе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шығару</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тәсілімен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белдеулерге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жайса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сегіз</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метрлік</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сыртқы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күмбезді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он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жеті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қырлы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барабанға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отырғызған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Ішкі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күмбезден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шығарылған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түндік</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сыртқы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күмбезді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орнатқан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кезде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жабылып</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Күмбездің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сырты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көк</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бояумен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боялған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Ғасырлар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өтсе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бояу</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жоғалған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Жарық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кесененің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екі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бүйірінен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барабанның</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астынан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шығарылған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терезелерден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түседі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бедерлі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қалақ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кірпіштермен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әшекейленген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Күмбезді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көп</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қырлы</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барабанға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орнату</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оғыз</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қыпшақ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тайпаларына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тән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тәсіл</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Ішкі</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қабырғаларында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таңбадан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басқа</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ешбір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әшекей</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Еденіне</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қалақ</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кірпіштер</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төселген</a:t>
            </a:r>
            <a:r>
              <a:rPr kumimoji="0" lang="ru-RU" sz="1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80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28662" y="285728"/>
            <a:ext cx="7358114"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Кесененің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тұрғызылу</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тарихы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тек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ауыз</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әдебиетіндегі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аңыздарға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негізделеді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Ұлытауда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ханның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ордасы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тігілген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деседі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Сарыарқа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төсінде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аңға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шыққанды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жақсы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көріпті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Тарихтан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білетініміз</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Шыңғыс</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Еуразия</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құрлығының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жартысын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басып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алғанда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жаулап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шексіз</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жерлерді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төрт</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ұлысқа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бөліп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төрт</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ұлын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әрбір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ұлысқа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қылып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қойған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Дешті-Қыпшақ</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даласын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еншілеген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әкесіне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бағынбай</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кетіп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бұйрықтарын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орындамады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деген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аңыз</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бар.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Дүниежүзін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сілкіндірген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дес</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бермей</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ханға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тыңшыларды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жіберіпті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дейді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Олар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ханның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өліміне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әкеліп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соққан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оқиғаны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ұйымдастырыпты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Аңыз</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бойынша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аңға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шыққанда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қаза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тапқан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Жабайы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құландардың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үйірін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қуып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сол</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үйірді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басқарған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айғырды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оғымен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жаралапты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Алайда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құландар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қаша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жөнеледі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артынан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қуып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барғанда</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сол</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үйірдің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айғыры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ақсақ</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құлан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сәтте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кері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бұрылып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ханның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өзіне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бас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салады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Аттың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үстінен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жұлып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қолын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шайнап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тастаған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екен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Дәл</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осы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аңыз</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бұл</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кесенеде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Жошы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хан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жерленгенін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растайды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Кеңестік</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археологтар</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1946-шы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жылы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кесенедегі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қабірде</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жерленген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екі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мәйіттің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бірін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қазып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Оның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оң</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қолы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жоқ</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ал бас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сүйегі</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жарылған</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болып</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шықты</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fontAlgn="base">
              <a:spcBef>
                <a:spcPct val="0"/>
              </a:spcBef>
              <a:spcAft>
                <a:spcPct val="0"/>
              </a:spcAft>
            </a:pPr>
            <a:r>
              <a:rPr lang="ru-RU" sz="1200" i="1" dirty="0" err="1" smtClean="0">
                <a:latin typeface="Times New Roman" pitchFamily="18" charset="0"/>
                <a:cs typeface="Times New Roman" pitchFamily="18" charset="0"/>
              </a:rPr>
              <a:t>Дәл</a:t>
            </a:r>
            <a:r>
              <a:rPr lang="ru-RU" sz="1200" i="1" dirty="0" smtClean="0">
                <a:latin typeface="Times New Roman" pitchFamily="18" charset="0"/>
                <a:cs typeface="Times New Roman" pitchFamily="18" charset="0"/>
              </a:rPr>
              <a:t> осы </a:t>
            </a:r>
            <a:r>
              <a:rPr lang="ru-RU" sz="1200" i="1" dirty="0" err="1" smtClean="0">
                <a:latin typeface="Times New Roman" pitchFamily="18" charset="0"/>
                <a:cs typeface="Times New Roman" pitchFamily="18" charset="0"/>
              </a:rPr>
              <a:t>аңыз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бойынша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атақты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Ақсақ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күйі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тіпті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домбырасының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бүгінгі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нұсқасы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пайда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болыпты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деседі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Аңыздың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өзіне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келетін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болсақ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дүниежүзіне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шыққан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Шыңғыс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үлкен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Жошы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Дешті-Қыпшақ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жерін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еншіледі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Бұл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қазіргі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Қазақстан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және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бізбен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шектесетін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бірқатар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өңірлердің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аумағы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ордасын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Жошы</a:t>
            </a:r>
            <a:r>
              <a:rPr lang="ru-RU" sz="1200" i="1" dirty="0" smtClean="0">
                <a:latin typeface="Times New Roman" pitchFamily="18" charset="0"/>
                <a:cs typeface="Times New Roman" pitchFamily="18" charset="0"/>
              </a:rPr>
              <a:t> хан </a:t>
            </a:r>
            <a:r>
              <a:rPr lang="ru-RU" sz="1200" i="1" dirty="0" err="1" smtClean="0">
                <a:latin typeface="Times New Roman" pitchFamily="18" charset="0"/>
                <a:cs typeface="Times New Roman" pitchFamily="18" charset="0"/>
              </a:rPr>
              <a:t>Ұлытауда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тіккен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Себебі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дәл</a:t>
            </a:r>
            <a:r>
              <a:rPr lang="ru-RU" sz="1200" i="1" dirty="0" smtClean="0">
                <a:latin typeface="Times New Roman" pitchFamily="18" charset="0"/>
                <a:cs typeface="Times New Roman" pitchFamily="18" charset="0"/>
              </a:rPr>
              <a:t> осы </a:t>
            </a:r>
            <a:r>
              <a:rPr lang="ru-RU" sz="1200" i="1" dirty="0" err="1" smtClean="0">
                <a:latin typeface="Times New Roman" pitchFamily="18" charset="0"/>
                <a:cs typeface="Times New Roman" pitchFamily="18" charset="0"/>
              </a:rPr>
              <a:t>өлкенің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жайлы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табиғаты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майдай</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жаққан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деседі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Сарыарқа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төсінде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аңға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шыққанды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жақсы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көретін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Жошы</a:t>
            </a:r>
            <a:r>
              <a:rPr lang="ru-RU" sz="1200" i="1" dirty="0" smtClean="0">
                <a:latin typeface="Times New Roman" pitchFamily="18" charset="0"/>
                <a:cs typeface="Times New Roman" pitchFamily="18" charset="0"/>
              </a:rPr>
              <a:t> хан, </a:t>
            </a:r>
            <a:r>
              <a:rPr lang="ru-RU" sz="1200" i="1" dirty="0" err="1" smtClean="0">
                <a:latin typeface="Times New Roman" pitchFamily="18" charset="0"/>
                <a:cs typeface="Times New Roman" pitchFamily="18" charset="0"/>
              </a:rPr>
              <a:t>саят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құрып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жүріп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қаза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табады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Алайда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қаралы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хабарды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Шыңғыстың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өзіне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жеткізуге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ешкімнің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батылы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жетпейді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Себебі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Шыңғыс</a:t>
            </a:r>
            <a:r>
              <a:rPr lang="ru-RU" sz="1200" i="1" dirty="0" smtClean="0">
                <a:latin typeface="Times New Roman" pitchFamily="18" charset="0"/>
                <a:cs typeface="Times New Roman" pitchFamily="18" charset="0"/>
              </a:rPr>
              <a:t> хан </a:t>
            </a:r>
            <a:r>
              <a:rPr lang="ru-RU" sz="1200" i="1" dirty="0" err="1" smtClean="0">
                <a:latin typeface="Times New Roman" pitchFamily="18" charset="0"/>
                <a:cs typeface="Times New Roman" pitchFamily="18" charset="0"/>
              </a:rPr>
              <a:t>бір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сұмдықтың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болғанын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сезіп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тұңғыш</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баласы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туралы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жаман</a:t>
            </a:r>
            <a:r>
              <a:rPr lang="ru-RU" sz="1200" i="1" dirty="0" smtClean="0">
                <a:latin typeface="Times New Roman" pitchFamily="18" charset="0"/>
                <a:cs typeface="Times New Roman" pitchFamily="18" charset="0"/>
              </a:rPr>
              <a:t> хабар </a:t>
            </a:r>
            <a:r>
              <a:rPr lang="ru-RU" sz="1200" i="1" dirty="0" err="1" smtClean="0">
                <a:latin typeface="Times New Roman" pitchFamily="18" charset="0"/>
                <a:cs typeface="Times New Roman" pitchFamily="18" charset="0"/>
              </a:rPr>
              <a:t>әкелген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адамның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көмейіне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қорғасын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құямын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уәде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етіпті</a:t>
            </a:r>
            <a:r>
              <a:rPr lang="ru-RU" sz="1200" i="1" dirty="0" smtClean="0">
                <a:latin typeface="Times New Roman" pitchFamily="18" charset="0"/>
                <a:cs typeface="Times New Roman" pitchFamily="18" charset="0"/>
              </a:rPr>
              <a:t>. Сонда, </a:t>
            </a:r>
            <a:r>
              <a:rPr lang="ru-RU" sz="1200" i="1" dirty="0" err="1" smtClean="0">
                <a:latin typeface="Times New Roman" pitchFamily="18" charset="0"/>
                <a:cs typeface="Times New Roman" pitchFamily="18" charset="0"/>
              </a:rPr>
              <a:t>кейбір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деректер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бойынша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жоғарыда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әңгіме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Домбауыл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ақын</a:t>
            </a:r>
            <a:r>
              <a:rPr lang="ru-RU" sz="1200" i="1" dirty="0" smtClean="0">
                <a:latin typeface="Times New Roman" pitchFamily="18" charset="0"/>
                <a:cs typeface="Times New Roman" pitchFamily="18" charset="0"/>
              </a:rPr>
              <a:t>, ал, </a:t>
            </a:r>
            <a:r>
              <a:rPr lang="ru-RU" sz="1200" i="1" dirty="0" err="1" smtClean="0">
                <a:latin typeface="Times New Roman" pitchFamily="18" charset="0"/>
                <a:cs typeface="Times New Roman" pitchFamily="18" charset="0"/>
              </a:rPr>
              <a:t>басқа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деректерге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сүйенсек</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Кетбұға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ақын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қайың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ағашынан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домбыра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пішіндес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аспап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жасап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екі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ішек</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тартып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Шыңғыс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алдына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барыпты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Тізерлеп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отыра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кетіп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қатпастан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азалы</a:t>
            </a:r>
            <a:r>
              <a:rPr lang="ru-RU" sz="1200" i="1" dirty="0" smtClean="0">
                <a:latin typeface="Times New Roman" pitchFamily="18" charset="0"/>
                <a:cs typeface="Times New Roman" pitchFamily="18" charset="0"/>
              </a:rPr>
              <a:t> да </a:t>
            </a:r>
            <a:r>
              <a:rPr lang="ru-RU" sz="1200" i="1" dirty="0" err="1" smtClean="0">
                <a:latin typeface="Times New Roman" pitchFamily="18" charset="0"/>
                <a:cs typeface="Times New Roman" pitchFamily="18" charset="0"/>
              </a:rPr>
              <a:t>қайғылы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әуенді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тарта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бастайды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Домбыраның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сиқырлы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дыбыстарынан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Ұлы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алдына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жас</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ханзада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Жошының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аңға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шыққаны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көктемгі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көк</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майсада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жайылып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жүрген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үйірінің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кездескені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һәм</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ханзаданың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аулап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еліккені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елестеп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тізіліп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өткендей</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болады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жабайы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аулап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өзін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қаумалаған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нөкер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серіктерінен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тым</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ұзап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кеткенін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сезбей</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қалғанын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елестеткізеді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Ханзада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жүйткіген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құландарды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өткір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жебемен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дәл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көздеп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құлата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береді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жүрегінде</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бейшара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жануарларға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деген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аяушылық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болмайды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Жабайы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құландар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үйірінің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өжет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әрі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күшті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айғыры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кенет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жалт</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бұрылып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аңшыға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қарсы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ұмтылады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Ақсақ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атымен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мәшһүр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тіпті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қасқырдан</a:t>
            </a:r>
            <a:r>
              <a:rPr lang="ru-RU" sz="1200" i="1" dirty="0" smtClean="0">
                <a:latin typeface="Times New Roman" pitchFamily="18" charset="0"/>
                <a:cs typeface="Times New Roman" pitchFamily="18" charset="0"/>
              </a:rPr>
              <a:t> да </a:t>
            </a:r>
            <a:r>
              <a:rPr lang="ru-RU" sz="1200" i="1" dirty="0" err="1" smtClean="0">
                <a:latin typeface="Times New Roman" pitchFamily="18" charset="0"/>
                <a:cs typeface="Times New Roman" pitchFamily="18" charset="0"/>
              </a:rPr>
              <a:t>тайсалмайтын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бір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аяғы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нақ</a:t>
            </a:r>
            <a:r>
              <a:rPr lang="ru-RU" sz="1200" i="1" dirty="0" smtClean="0">
                <a:latin typeface="Times New Roman" pitchFamily="18" charset="0"/>
                <a:cs typeface="Times New Roman" pitchFamily="18" charset="0"/>
              </a:rPr>
              <a:t> осы </a:t>
            </a:r>
            <a:r>
              <a:rPr lang="ru-RU" sz="1200" i="1" dirty="0" err="1" smtClean="0">
                <a:latin typeface="Times New Roman" pitchFamily="18" charset="0"/>
                <a:cs typeface="Times New Roman" pitchFamily="18" charset="0"/>
              </a:rPr>
              <a:t>сұр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жыртқыштармен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шайқаста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зақымданған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екен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Ақсақ</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шабуылының</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жойқын</a:t>
            </a:r>
            <a:r>
              <a:rPr lang="ru-RU" sz="1200" i="1" dirty="0" smtClean="0">
                <a:latin typeface="Times New Roman" pitchFamily="18" charset="0"/>
                <a:cs typeface="Times New Roman" pitchFamily="18" charset="0"/>
              </a:rPr>
              <a:t> да </a:t>
            </a:r>
            <a:r>
              <a:rPr lang="ru-RU" sz="1200" i="1" dirty="0" err="1" smtClean="0">
                <a:latin typeface="Times New Roman" pitchFamily="18" charset="0"/>
                <a:cs typeface="Times New Roman" pitchFamily="18" charset="0"/>
              </a:rPr>
              <a:t>тегеурінді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болғаны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сондай</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Жошы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атынан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ұшып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түсіп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сол</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бойда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мойыны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үзіліп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тәсілім</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етеді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Қуғыннан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құтылған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құлан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үйірі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қыр</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асып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еркін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құйғыта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жөнеледі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Күйді</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тыңдап</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отырған</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Шыңғыс</a:t>
            </a:r>
            <a:r>
              <a:rPr lang="ru-RU" sz="1200" i="1" dirty="0" smtClean="0">
                <a:latin typeface="Times New Roman" pitchFamily="18" charset="0"/>
                <a:cs typeface="Times New Roman" pitchFamily="18" charset="0"/>
              </a:rPr>
              <a:t> хан </a:t>
            </a:r>
            <a:r>
              <a:rPr lang="ru-RU" sz="1200" i="1" dirty="0" err="1" smtClean="0">
                <a:latin typeface="Times New Roman" pitchFamily="18" charset="0"/>
                <a:cs typeface="Times New Roman" pitchFamily="18" charset="0"/>
              </a:rPr>
              <a:t>дәл</a:t>
            </a:r>
            <a:r>
              <a:rPr lang="ru-RU" sz="1200" i="1" dirty="0" smtClean="0">
                <a:latin typeface="Times New Roman" pitchFamily="18" charset="0"/>
                <a:cs typeface="Times New Roman" pitchFamily="18" charset="0"/>
              </a:rPr>
              <a:t> осы </a:t>
            </a:r>
            <a:r>
              <a:rPr lang="ru-RU" sz="1200" i="1" dirty="0" err="1" smtClean="0">
                <a:latin typeface="Times New Roman" pitchFamily="18" charset="0"/>
                <a:cs typeface="Times New Roman" pitchFamily="18" charset="0"/>
              </a:rPr>
              <a:t>оқиғаны</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көз</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алдына</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елестетеді</a:t>
            </a:r>
            <a:r>
              <a:rPr lang="ru-RU" sz="1200" i="1" dirty="0" smtClean="0">
                <a:latin typeface="Times New Roman" pitchFamily="18" charset="0"/>
                <a:cs typeface="Times New Roman" pitchFamily="18" charset="0"/>
              </a:rPr>
              <a:t>.</a:t>
            </a:r>
          </a:p>
          <a:p>
            <a:pPr fontAlgn="base">
              <a:spcBef>
                <a:spcPct val="0"/>
              </a:spcBef>
              <a:spcAft>
                <a:spcPct val="0"/>
              </a:spcAft>
            </a:pPr>
            <a:endParaRPr lang="ru-RU" sz="1200" dirty="0" smtClean="0"/>
          </a:p>
          <a:p>
            <a:pPr fontAlgn="base">
              <a:spcBef>
                <a:spcPct val="0"/>
              </a:spcBef>
              <a:spcAft>
                <a:spcPct val="0"/>
              </a:spcAft>
            </a:pPr>
            <a:endParaRPr lang="ru-RU" sz="12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1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Тема11</Template>
  <TotalTime>76</TotalTime>
  <Words>3299</Words>
  <Application>Microsoft Office PowerPoint</Application>
  <PresentationFormat>Экран (4:3)</PresentationFormat>
  <Paragraphs>52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Тема11</vt:lpstr>
      <vt:lpstr>«Ақмешіт ауылының жалпы орта білім беретін мектебі» КММ  «Қазақстан балалары –көктем шақырады !»  көктемдегі каникул кезінде оқушылармен өткізілген   «Мұражай-тарихы күні»  Тақырыбы: Орталық Қазақстанның 10 киелі орны» /онлайн-саяхат/ Дайындаған: 5 сынып жетекшісі Ахмедина А.Г.</vt:lpstr>
      <vt:lpstr>Қазақстанның киелі жерлеріне саяхат</vt:lpstr>
      <vt:lpstr>ОРТАЛЫҚ ҚАЗАҚСТАННЫҢ 10 КИЕЛІ ОРНЫ </vt:lpstr>
      <vt:lpstr>ҰЛЫТАУ, ӘУЛИЕТАУ ШЫҢЫ (АҚМЕШІТ) </vt:lpstr>
      <vt:lpstr>ЕДІГЕ ШЫҢЫ</vt:lpstr>
      <vt:lpstr>АЛТЫН ШОҚЫ </vt:lpstr>
      <vt:lpstr>КИЕЛІ ДОМБАУЫЛ ЕСКЕРТКІШІ </vt:lpstr>
      <vt:lpstr>ЖОШЫ ХАН КЕСЕНЕСІ </vt:lpstr>
      <vt:lpstr>Презентация PowerPoint</vt:lpstr>
      <vt:lpstr>АЛАША ХАННЫҢ КЕСЕНЕСІ </vt:lpstr>
      <vt:lpstr>ЖҰБАН АНА КЕСЕНЕСІ </vt:lpstr>
      <vt:lpstr>АЙША БИБІ КЕСЕНЕСІ </vt:lpstr>
      <vt:lpstr>БАБАДЖА ХАТУН КЕСЕНЕСІ </vt:lpstr>
      <vt:lpstr>Назарларыңызға рахмет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Қазақстанның киелі жерлеріне саяхат</dc:title>
  <dc:creator>Кыпшак</dc:creator>
  <cp:lastModifiedBy>hp</cp:lastModifiedBy>
  <cp:revision>9</cp:revision>
  <dcterms:created xsi:type="dcterms:W3CDTF">2021-03-24T14:43:00Z</dcterms:created>
  <dcterms:modified xsi:type="dcterms:W3CDTF">2021-03-28T15:50:59Z</dcterms:modified>
</cp:coreProperties>
</file>